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Override1.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72"/>
  </p:handoutMasterIdLst>
  <p:sldIdLst>
    <p:sldId id="257" r:id="rId3"/>
    <p:sldId id="258" r:id="rId4"/>
    <p:sldId id="259" r:id="rId5"/>
    <p:sldId id="339" r:id="rId6"/>
    <p:sldId id="260" r:id="rId7"/>
    <p:sldId id="377" r:id="rId8"/>
    <p:sldId id="378" r:id="rId9"/>
    <p:sldId id="376" r:id="rId10"/>
    <p:sldId id="261" r:id="rId11"/>
    <p:sldId id="351" r:id="rId12"/>
    <p:sldId id="352" r:id="rId13"/>
    <p:sldId id="353" r:id="rId14"/>
    <p:sldId id="354" r:id="rId15"/>
    <p:sldId id="379" r:id="rId16"/>
    <p:sldId id="276" r:id="rId17"/>
    <p:sldId id="277" r:id="rId18"/>
    <p:sldId id="278" r:id="rId19"/>
    <p:sldId id="279" r:id="rId20"/>
    <p:sldId id="280" r:id="rId21"/>
    <p:sldId id="281" r:id="rId22"/>
    <p:sldId id="282" r:id="rId23"/>
    <p:sldId id="355" r:id="rId24"/>
    <p:sldId id="356" r:id="rId25"/>
    <p:sldId id="357" r:id="rId26"/>
    <p:sldId id="387" r:id="rId27"/>
    <p:sldId id="388" r:id="rId28"/>
    <p:sldId id="358" r:id="rId29"/>
    <p:sldId id="300" r:id="rId30"/>
    <p:sldId id="302" r:id="rId31"/>
    <p:sldId id="359" r:id="rId32"/>
    <p:sldId id="380" r:id="rId33"/>
    <p:sldId id="305" r:id="rId34"/>
    <p:sldId id="371" r:id="rId35"/>
    <p:sldId id="372" r:id="rId36"/>
    <p:sldId id="373" r:id="rId37"/>
    <p:sldId id="374" r:id="rId38"/>
    <p:sldId id="375" r:id="rId39"/>
    <p:sldId id="381" r:id="rId40"/>
    <p:sldId id="311" r:id="rId41"/>
    <p:sldId id="312" r:id="rId42"/>
    <p:sldId id="360" r:id="rId43"/>
    <p:sldId id="361" r:id="rId44"/>
    <p:sldId id="362" r:id="rId45"/>
    <p:sldId id="363" r:id="rId46"/>
    <p:sldId id="364" r:id="rId47"/>
    <p:sldId id="365" r:id="rId48"/>
    <p:sldId id="366" r:id="rId49"/>
    <p:sldId id="367" r:id="rId50"/>
    <p:sldId id="368" r:id="rId51"/>
    <p:sldId id="325" r:id="rId52"/>
    <p:sldId id="338" r:id="rId53"/>
    <p:sldId id="382" r:id="rId54"/>
    <p:sldId id="326" r:id="rId55"/>
    <p:sldId id="327" r:id="rId56"/>
    <p:sldId id="389" r:id="rId57"/>
    <p:sldId id="390" r:id="rId58"/>
    <p:sldId id="385" r:id="rId59"/>
    <p:sldId id="392" r:id="rId60"/>
    <p:sldId id="393" r:id="rId61"/>
    <p:sldId id="386" r:id="rId62"/>
    <p:sldId id="348" r:id="rId63"/>
    <p:sldId id="369" r:id="rId64"/>
    <p:sldId id="333" r:id="rId65"/>
    <p:sldId id="384" r:id="rId66"/>
    <p:sldId id="350" r:id="rId67"/>
    <p:sldId id="335" r:id="rId68"/>
    <p:sldId id="349" r:id="rId69"/>
    <p:sldId id="336" r:id="rId70"/>
    <p:sldId id="370" r:id="rId71"/>
  </p:sldIdLst>
  <p:sldSz cx="12192000" cy="6858000"/>
  <p:notesSz cx="7010400" cy="92964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riner, Nereida" initials="WN" lastIdx="5" clrIdx="0">
    <p:extLst>
      <p:ext uri="{19B8F6BF-5375-455C-9EA6-DF929625EA0E}">
        <p15:presenceInfo xmlns:p15="http://schemas.microsoft.com/office/powerpoint/2012/main" userId="S-1-5-21-1210076395-888231931-1413245497-160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D77F"/>
    <a:srgbClr val="7CC749"/>
    <a:srgbClr val="60A432"/>
    <a:srgbClr val="69B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21" d="100"/>
          <a:sy n="121" d="100"/>
        </p:scale>
        <p:origin x="216" y="91"/>
      </p:cViewPr>
      <p:guideLst/>
    </p:cSldViewPr>
  </p:slid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7049D-A84B-47CA-B1AF-E0933AB1A28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C8B43AA4-F0D2-4F5B-BD65-B431B071A627}">
      <dgm:prSet phldrT="[Text]" custT="1"/>
      <dgm:spPr/>
      <dgm:t>
        <a:bodyPr/>
        <a:lstStyle/>
        <a:p>
          <a:r>
            <a:rPr lang="en-US" sz="2400" b="1" dirty="0">
              <a:solidFill>
                <a:schemeClr val="tx1"/>
              </a:solidFill>
            </a:rPr>
            <a:t>Case Managers need to interview the prospective caregiver(s) </a:t>
          </a:r>
          <a:br>
            <a:rPr lang="en-US" sz="2400" b="1" dirty="0">
              <a:solidFill>
                <a:schemeClr val="tx1"/>
              </a:solidFill>
            </a:rPr>
          </a:br>
          <a:r>
            <a:rPr lang="en-US" sz="2400" b="1" dirty="0">
              <a:solidFill>
                <a:schemeClr val="tx1"/>
              </a:solidFill>
            </a:rPr>
            <a:t>to discuss:  </a:t>
          </a:r>
        </a:p>
      </dgm:t>
    </dgm:pt>
    <dgm:pt modelId="{14BF221C-D8C8-4B7F-AC46-815F500ACF4A}" type="parTrans" cxnId="{B9EEAC33-6669-4D7B-861B-66787F9B7F4A}">
      <dgm:prSet/>
      <dgm:spPr/>
      <dgm:t>
        <a:bodyPr/>
        <a:lstStyle/>
        <a:p>
          <a:endParaRPr lang="en-US" sz="2400"/>
        </a:p>
      </dgm:t>
    </dgm:pt>
    <dgm:pt modelId="{9227039F-439A-4C21-AD9E-C7819D83F0FF}" type="sibTrans" cxnId="{B9EEAC33-6669-4D7B-861B-66787F9B7F4A}">
      <dgm:prSet/>
      <dgm:spPr/>
      <dgm:t>
        <a:bodyPr/>
        <a:lstStyle/>
        <a:p>
          <a:endParaRPr lang="en-US" sz="2400"/>
        </a:p>
      </dgm:t>
    </dgm:pt>
    <dgm:pt modelId="{DD0BE8D8-E832-458F-A097-A1DA54ACF575}">
      <dgm:prSet phldrT="[Text]" custT="1"/>
      <dgm:spPr/>
      <dgm:t>
        <a:bodyPr/>
        <a:lstStyle/>
        <a:p>
          <a:r>
            <a:rPr lang="en-US" sz="2200" b="1" dirty="0"/>
            <a:t>The danger threats creating the child’s need for out-of-home care. </a:t>
          </a:r>
        </a:p>
      </dgm:t>
    </dgm:pt>
    <dgm:pt modelId="{90579FC5-56AD-44EA-B6DF-0D469BC3A41F}" type="parTrans" cxnId="{FB1322CC-A05D-4586-A920-9627A4BBFE7A}">
      <dgm:prSet/>
      <dgm:spPr/>
      <dgm:t>
        <a:bodyPr/>
        <a:lstStyle/>
        <a:p>
          <a:endParaRPr lang="en-US" sz="2400"/>
        </a:p>
      </dgm:t>
    </dgm:pt>
    <dgm:pt modelId="{241450CD-D608-490A-B6CA-0E1DCDB7968E}" type="sibTrans" cxnId="{FB1322CC-A05D-4586-A920-9627A4BBFE7A}">
      <dgm:prSet/>
      <dgm:spPr/>
      <dgm:t>
        <a:bodyPr/>
        <a:lstStyle/>
        <a:p>
          <a:endParaRPr lang="en-US" sz="2400"/>
        </a:p>
      </dgm:t>
    </dgm:pt>
    <dgm:pt modelId="{67E5A391-C407-4502-BA49-D8694797FF29}">
      <dgm:prSet phldrT="[Text]" custT="1"/>
      <dgm:spPr/>
      <dgm:t>
        <a:bodyPr/>
        <a:lstStyle/>
        <a:p>
          <a:r>
            <a:rPr lang="en-US" sz="2200" b="1" dirty="0"/>
            <a:t>Any special medical needs the child has, including current medications.</a:t>
          </a:r>
        </a:p>
      </dgm:t>
    </dgm:pt>
    <dgm:pt modelId="{8F8EBCB9-2E08-4496-B0D0-90D42D347662}" type="parTrans" cxnId="{C6091B98-0798-4B2D-B9F5-4C8BB3D6EFA5}">
      <dgm:prSet/>
      <dgm:spPr/>
      <dgm:t>
        <a:bodyPr/>
        <a:lstStyle/>
        <a:p>
          <a:endParaRPr lang="en-US" sz="2400"/>
        </a:p>
      </dgm:t>
    </dgm:pt>
    <dgm:pt modelId="{E5C0484E-31A0-4E37-9722-2AD4B5A4A841}" type="sibTrans" cxnId="{C6091B98-0798-4B2D-B9F5-4C8BB3D6EFA5}">
      <dgm:prSet/>
      <dgm:spPr/>
      <dgm:t>
        <a:bodyPr/>
        <a:lstStyle/>
        <a:p>
          <a:endParaRPr lang="en-US" sz="2400"/>
        </a:p>
      </dgm:t>
    </dgm:pt>
    <dgm:pt modelId="{AA0D2CEE-938E-4595-9DF1-91B00FC64258}">
      <dgm:prSet phldrT="[Text]" custT="1"/>
      <dgm:spPr/>
      <dgm:t>
        <a:bodyPr/>
        <a:lstStyle/>
        <a:p>
          <a:r>
            <a:rPr lang="en-US" sz="2200" b="1" dirty="0"/>
            <a:t>The ability and willingness of the caregiver(s) to protect and care for the child.  This includes whether or not the caregiver is aligned with the child.</a:t>
          </a:r>
        </a:p>
      </dgm:t>
    </dgm:pt>
    <dgm:pt modelId="{E609B3F6-B902-4964-AD8F-01839C559382}" type="parTrans" cxnId="{82A82690-9030-4C13-A2EB-061F1F2AE638}">
      <dgm:prSet/>
      <dgm:spPr/>
      <dgm:t>
        <a:bodyPr/>
        <a:lstStyle/>
        <a:p>
          <a:endParaRPr lang="en-US" sz="2400"/>
        </a:p>
      </dgm:t>
    </dgm:pt>
    <dgm:pt modelId="{05D4DD07-EC73-48C1-84B1-5B2228969DE4}" type="sibTrans" cxnId="{82A82690-9030-4C13-A2EB-061F1F2AE638}">
      <dgm:prSet/>
      <dgm:spPr/>
      <dgm:t>
        <a:bodyPr/>
        <a:lstStyle/>
        <a:p>
          <a:endParaRPr lang="en-US" sz="2400"/>
        </a:p>
      </dgm:t>
    </dgm:pt>
    <dgm:pt modelId="{541F5246-377C-4BC7-B2F3-01C7ED2E0835}" type="pres">
      <dgm:prSet presAssocID="{1167049D-A84B-47CA-B1AF-E0933AB1A28F}" presName="composite" presStyleCnt="0">
        <dgm:presLayoutVars>
          <dgm:chMax val="1"/>
          <dgm:dir/>
          <dgm:resizeHandles val="exact"/>
        </dgm:presLayoutVars>
      </dgm:prSet>
      <dgm:spPr/>
    </dgm:pt>
    <dgm:pt modelId="{8EE2A2DD-89FF-4D59-A0EC-8DDE2E65D703}" type="pres">
      <dgm:prSet presAssocID="{C8B43AA4-F0D2-4F5B-BD65-B431B071A627}" presName="roof" presStyleLbl="dkBgShp" presStyleIdx="0" presStyleCnt="2" custScaleY="75668" custLinFactNeighborY="10960"/>
      <dgm:spPr/>
    </dgm:pt>
    <dgm:pt modelId="{D89BAE47-E66B-42E1-834A-14912F733261}" type="pres">
      <dgm:prSet presAssocID="{C8B43AA4-F0D2-4F5B-BD65-B431B071A627}" presName="pillars" presStyleCnt="0"/>
      <dgm:spPr/>
    </dgm:pt>
    <dgm:pt modelId="{BE3FFE00-707D-4D89-81DD-CC93AD6DC59A}" type="pres">
      <dgm:prSet presAssocID="{C8B43AA4-F0D2-4F5B-BD65-B431B071A627}" presName="pillar1" presStyleLbl="node1" presStyleIdx="0" presStyleCnt="3">
        <dgm:presLayoutVars>
          <dgm:bulletEnabled val="1"/>
        </dgm:presLayoutVars>
      </dgm:prSet>
      <dgm:spPr/>
    </dgm:pt>
    <dgm:pt modelId="{87A510CA-88AB-4CE9-AA62-C307A6747CCA}" type="pres">
      <dgm:prSet presAssocID="{67E5A391-C407-4502-BA49-D8694797FF29}" presName="pillarX" presStyleLbl="node1" presStyleIdx="1" presStyleCnt="3">
        <dgm:presLayoutVars>
          <dgm:bulletEnabled val="1"/>
        </dgm:presLayoutVars>
      </dgm:prSet>
      <dgm:spPr/>
    </dgm:pt>
    <dgm:pt modelId="{588AD557-E48E-4DE4-BF13-63C0558C1A91}" type="pres">
      <dgm:prSet presAssocID="{AA0D2CEE-938E-4595-9DF1-91B00FC64258}" presName="pillarX" presStyleLbl="node1" presStyleIdx="2" presStyleCnt="3">
        <dgm:presLayoutVars>
          <dgm:bulletEnabled val="1"/>
        </dgm:presLayoutVars>
      </dgm:prSet>
      <dgm:spPr/>
    </dgm:pt>
    <dgm:pt modelId="{8F92A2F8-1C84-476D-8716-B7A7C28D1BFB}" type="pres">
      <dgm:prSet presAssocID="{C8B43AA4-F0D2-4F5B-BD65-B431B071A627}" presName="base" presStyleLbl="dkBgShp" presStyleIdx="1" presStyleCnt="2"/>
      <dgm:spPr/>
    </dgm:pt>
  </dgm:ptLst>
  <dgm:cxnLst>
    <dgm:cxn modelId="{FB5C3D07-247F-4FA6-96B4-04F68298F6DD}" type="presOf" srcId="{DD0BE8D8-E832-458F-A097-A1DA54ACF575}" destId="{BE3FFE00-707D-4D89-81DD-CC93AD6DC59A}" srcOrd="0" destOrd="0" presId="urn:microsoft.com/office/officeart/2005/8/layout/hList3"/>
    <dgm:cxn modelId="{B9EEAC33-6669-4D7B-861B-66787F9B7F4A}" srcId="{1167049D-A84B-47CA-B1AF-E0933AB1A28F}" destId="{C8B43AA4-F0D2-4F5B-BD65-B431B071A627}" srcOrd="0" destOrd="0" parTransId="{14BF221C-D8C8-4B7F-AC46-815F500ACF4A}" sibTransId="{9227039F-439A-4C21-AD9E-C7819D83F0FF}"/>
    <dgm:cxn modelId="{E5FA078A-D5D1-454B-A321-3CABD1E17594}" type="presOf" srcId="{C8B43AA4-F0D2-4F5B-BD65-B431B071A627}" destId="{8EE2A2DD-89FF-4D59-A0EC-8DDE2E65D703}" srcOrd="0" destOrd="0" presId="urn:microsoft.com/office/officeart/2005/8/layout/hList3"/>
    <dgm:cxn modelId="{82A82690-9030-4C13-A2EB-061F1F2AE638}" srcId="{C8B43AA4-F0D2-4F5B-BD65-B431B071A627}" destId="{AA0D2CEE-938E-4595-9DF1-91B00FC64258}" srcOrd="2" destOrd="0" parTransId="{E609B3F6-B902-4964-AD8F-01839C559382}" sibTransId="{05D4DD07-EC73-48C1-84B1-5B2228969DE4}"/>
    <dgm:cxn modelId="{C6091B98-0798-4B2D-B9F5-4C8BB3D6EFA5}" srcId="{C8B43AA4-F0D2-4F5B-BD65-B431B071A627}" destId="{67E5A391-C407-4502-BA49-D8694797FF29}" srcOrd="1" destOrd="0" parTransId="{8F8EBCB9-2E08-4496-B0D0-90D42D347662}" sibTransId="{E5C0484E-31A0-4E37-9722-2AD4B5A4A841}"/>
    <dgm:cxn modelId="{F0B7ECCA-4B6C-46FB-823E-FD98DBA6010D}" type="presOf" srcId="{AA0D2CEE-938E-4595-9DF1-91B00FC64258}" destId="{588AD557-E48E-4DE4-BF13-63C0558C1A91}" srcOrd="0" destOrd="0" presId="urn:microsoft.com/office/officeart/2005/8/layout/hList3"/>
    <dgm:cxn modelId="{FB1322CC-A05D-4586-A920-9627A4BBFE7A}" srcId="{C8B43AA4-F0D2-4F5B-BD65-B431B071A627}" destId="{DD0BE8D8-E832-458F-A097-A1DA54ACF575}" srcOrd="0" destOrd="0" parTransId="{90579FC5-56AD-44EA-B6DF-0D469BC3A41F}" sibTransId="{241450CD-D608-490A-B6CA-0E1DCDB7968E}"/>
    <dgm:cxn modelId="{A7F6F1E2-A4C9-4023-8F83-D763D2F1D0D8}" type="presOf" srcId="{1167049D-A84B-47CA-B1AF-E0933AB1A28F}" destId="{541F5246-377C-4BC7-B2F3-01C7ED2E0835}" srcOrd="0" destOrd="0" presId="urn:microsoft.com/office/officeart/2005/8/layout/hList3"/>
    <dgm:cxn modelId="{6F3442F1-6A24-40E5-AA6D-24E2EE8A409F}" type="presOf" srcId="{67E5A391-C407-4502-BA49-D8694797FF29}" destId="{87A510CA-88AB-4CE9-AA62-C307A6747CCA}" srcOrd="0" destOrd="0" presId="urn:microsoft.com/office/officeart/2005/8/layout/hList3"/>
    <dgm:cxn modelId="{72B1E6E1-4557-46A9-A72E-C37688340A1A}" type="presParOf" srcId="{541F5246-377C-4BC7-B2F3-01C7ED2E0835}" destId="{8EE2A2DD-89FF-4D59-A0EC-8DDE2E65D703}" srcOrd="0" destOrd="0" presId="urn:microsoft.com/office/officeart/2005/8/layout/hList3"/>
    <dgm:cxn modelId="{DD8527C5-EE10-46F2-AA7E-AF2C2A125612}" type="presParOf" srcId="{541F5246-377C-4BC7-B2F3-01C7ED2E0835}" destId="{D89BAE47-E66B-42E1-834A-14912F733261}" srcOrd="1" destOrd="0" presId="urn:microsoft.com/office/officeart/2005/8/layout/hList3"/>
    <dgm:cxn modelId="{213EEA8A-3501-4556-A999-399FCB2650F9}" type="presParOf" srcId="{D89BAE47-E66B-42E1-834A-14912F733261}" destId="{BE3FFE00-707D-4D89-81DD-CC93AD6DC59A}" srcOrd="0" destOrd="0" presId="urn:microsoft.com/office/officeart/2005/8/layout/hList3"/>
    <dgm:cxn modelId="{7BCCE27C-BA61-493D-87CB-6320D0849F59}" type="presParOf" srcId="{D89BAE47-E66B-42E1-834A-14912F733261}" destId="{87A510CA-88AB-4CE9-AA62-C307A6747CCA}" srcOrd="1" destOrd="0" presId="urn:microsoft.com/office/officeart/2005/8/layout/hList3"/>
    <dgm:cxn modelId="{C54E32DE-ED4B-471A-838D-5ECBAAAD6435}" type="presParOf" srcId="{D89BAE47-E66B-42E1-834A-14912F733261}" destId="{588AD557-E48E-4DE4-BF13-63C0558C1A91}" srcOrd="2" destOrd="0" presId="urn:microsoft.com/office/officeart/2005/8/layout/hList3"/>
    <dgm:cxn modelId="{CB6566EB-57AC-4734-B8FB-D6B9A7DBCE13}" type="presParOf" srcId="{541F5246-377C-4BC7-B2F3-01C7ED2E0835}" destId="{8F92A2F8-1C84-476D-8716-B7A7C28D1BF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7049D-A84B-47CA-B1AF-E0933AB1A28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DD0BE8D8-E832-458F-A097-A1DA54ACF575}">
      <dgm:prSet phldrT="[Text]" custT="1"/>
      <dgm:spPr/>
      <dgm:t>
        <a:bodyPr/>
        <a:lstStyle/>
        <a:p>
          <a:r>
            <a:rPr lang="en-US" sz="2200" b="1" dirty="0"/>
            <a:t>The court proceedings involving the family.</a:t>
          </a:r>
        </a:p>
      </dgm:t>
    </dgm:pt>
    <dgm:pt modelId="{90579FC5-56AD-44EA-B6DF-0D469BC3A41F}" type="parTrans" cxnId="{FB1322CC-A05D-4586-A920-9627A4BBFE7A}">
      <dgm:prSet/>
      <dgm:spPr/>
      <dgm:t>
        <a:bodyPr/>
        <a:lstStyle/>
        <a:p>
          <a:endParaRPr lang="en-US" sz="2400"/>
        </a:p>
      </dgm:t>
    </dgm:pt>
    <dgm:pt modelId="{241450CD-D608-490A-B6CA-0E1DCDB7968E}" type="sibTrans" cxnId="{FB1322CC-A05D-4586-A920-9627A4BBFE7A}">
      <dgm:prSet/>
      <dgm:spPr/>
      <dgm:t>
        <a:bodyPr/>
        <a:lstStyle/>
        <a:p>
          <a:endParaRPr lang="en-US" sz="2400"/>
        </a:p>
      </dgm:t>
    </dgm:pt>
    <dgm:pt modelId="{67E5A391-C407-4502-BA49-D8694797FF29}">
      <dgm:prSet phldrT="[Text]" custT="1"/>
      <dgm:spPr/>
      <dgm:t>
        <a:bodyPr/>
        <a:lstStyle/>
        <a:p>
          <a:r>
            <a:rPr lang="en-US" sz="2200" b="1" dirty="0"/>
            <a:t>Their rights and responsibilities as a caregiver. </a:t>
          </a:r>
        </a:p>
      </dgm:t>
    </dgm:pt>
    <dgm:pt modelId="{8F8EBCB9-2E08-4496-B0D0-90D42D347662}" type="parTrans" cxnId="{C6091B98-0798-4B2D-B9F5-4C8BB3D6EFA5}">
      <dgm:prSet/>
      <dgm:spPr/>
      <dgm:t>
        <a:bodyPr/>
        <a:lstStyle/>
        <a:p>
          <a:endParaRPr lang="en-US" sz="2400"/>
        </a:p>
      </dgm:t>
    </dgm:pt>
    <dgm:pt modelId="{E5C0484E-31A0-4E37-9722-2AD4B5A4A841}" type="sibTrans" cxnId="{C6091B98-0798-4B2D-B9F5-4C8BB3D6EFA5}">
      <dgm:prSet/>
      <dgm:spPr/>
      <dgm:t>
        <a:bodyPr/>
        <a:lstStyle/>
        <a:p>
          <a:endParaRPr lang="en-US" sz="2400"/>
        </a:p>
      </dgm:t>
    </dgm:pt>
    <dgm:pt modelId="{AA0D2CEE-938E-4595-9DF1-91B00FC64258}">
      <dgm:prSet phldrT="[Text]" custT="1"/>
      <dgm:spPr/>
      <dgm:t>
        <a:bodyPr/>
        <a:lstStyle/>
        <a:p>
          <a:r>
            <a:rPr lang="en-US" sz="2200" b="1" dirty="0"/>
            <a:t>Support and resources available to the caregiver, such as relative caregiver funds, Medicaid, at-risk daycare, etc.</a:t>
          </a:r>
        </a:p>
      </dgm:t>
    </dgm:pt>
    <dgm:pt modelId="{E609B3F6-B902-4964-AD8F-01839C559382}" type="parTrans" cxnId="{82A82690-9030-4C13-A2EB-061F1F2AE638}">
      <dgm:prSet/>
      <dgm:spPr/>
      <dgm:t>
        <a:bodyPr/>
        <a:lstStyle/>
        <a:p>
          <a:endParaRPr lang="en-US" sz="2400"/>
        </a:p>
      </dgm:t>
    </dgm:pt>
    <dgm:pt modelId="{05D4DD07-EC73-48C1-84B1-5B2228969DE4}" type="sibTrans" cxnId="{82A82690-9030-4C13-A2EB-061F1F2AE638}">
      <dgm:prSet/>
      <dgm:spPr/>
      <dgm:t>
        <a:bodyPr/>
        <a:lstStyle/>
        <a:p>
          <a:endParaRPr lang="en-US" sz="2400"/>
        </a:p>
      </dgm:t>
    </dgm:pt>
    <dgm:pt modelId="{C8B43AA4-F0D2-4F5B-BD65-B431B071A627}">
      <dgm:prSet phldrT="[Text]" custT="1"/>
      <dgm:spPr/>
      <dgm:t>
        <a:bodyPr/>
        <a:lstStyle/>
        <a:p>
          <a:r>
            <a:rPr lang="en-US" sz="2400" b="1" dirty="0">
              <a:solidFill>
                <a:schemeClr val="tx1"/>
              </a:solidFill>
            </a:rPr>
            <a:t>Case Managers need to interview the prospective caregiver(s) </a:t>
          </a:r>
          <a:br>
            <a:rPr lang="en-US" sz="2400" b="1" dirty="0">
              <a:solidFill>
                <a:schemeClr val="tx1"/>
              </a:solidFill>
            </a:rPr>
          </a:br>
          <a:r>
            <a:rPr lang="en-US" sz="2400" b="1" dirty="0">
              <a:solidFill>
                <a:schemeClr val="tx1"/>
              </a:solidFill>
            </a:rPr>
            <a:t>to discuss:  </a:t>
          </a:r>
        </a:p>
      </dgm:t>
    </dgm:pt>
    <dgm:pt modelId="{9227039F-439A-4C21-AD9E-C7819D83F0FF}" type="sibTrans" cxnId="{B9EEAC33-6669-4D7B-861B-66787F9B7F4A}">
      <dgm:prSet/>
      <dgm:spPr/>
      <dgm:t>
        <a:bodyPr/>
        <a:lstStyle/>
        <a:p>
          <a:endParaRPr lang="en-US" sz="2400"/>
        </a:p>
      </dgm:t>
    </dgm:pt>
    <dgm:pt modelId="{14BF221C-D8C8-4B7F-AC46-815F500ACF4A}" type="parTrans" cxnId="{B9EEAC33-6669-4D7B-861B-66787F9B7F4A}">
      <dgm:prSet/>
      <dgm:spPr/>
      <dgm:t>
        <a:bodyPr/>
        <a:lstStyle/>
        <a:p>
          <a:endParaRPr lang="en-US" sz="2400"/>
        </a:p>
      </dgm:t>
    </dgm:pt>
    <dgm:pt modelId="{541F5246-377C-4BC7-B2F3-01C7ED2E0835}" type="pres">
      <dgm:prSet presAssocID="{1167049D-A84B-47CA-B1AF-E0933AB1A28F}" presName="composite" presStyleCnt="0">
        <dgm:presLayoutVars>
          <dgm:chMax val="1"/>
          <dgm:dir/>
          <dgm:resizeHandles val="exact"/>
        </dgm:presLayoutVars>
      </dgm:prSet>
      <dgm:spPr/>
    </dgm:pt>
    <dgm:pt modelId="{8EE2A2DD-89FF-4D59-A0EC-8DDE2E65D703}" type="pres">
      <dgm:prSet presAssocID="{C8B43AA4-F0D2-4F5B-BD65-B431B071A627}" presName="roof" presStyleLbl="dkBgShp" presStyleIdx="0" presStyleCnt="2" custScaleY="75668" custLinFactNeighborY="10960"/>
      <dgm:spPr/>
    </dgm:pt>
    <dgm:pt modelId="{D89BAE47-E66B-42E1-834A-14912F733261}" type="pres">
      <dgm:prSet presAssocID="{C8B43AA4-F0D2-4F5B-BD65-B431B071A627}" presName="pillars" presStyleCnt="0"/>
      <dgm:spPr/>
    </dgm:pt>
    <dgm:pt modelId="{BE3FFE00-707D-4D89-81DD-CC93AD6DC59A}" type="pres">
      <dgm:prSet presAssocID="{C8B43AA4-F0D2-4F5B-BD65-B431B071A627}" presName="pillar1" presStyleLbl="node1" presStyleIdx="0" presStyleCnt="3">
        <dgm:presLayoutVars>
          <dgm:bulletEnabled val="1"/>
        </dgm:presLayoutVars>
      </dgm:prSet>
      <dgm:spPr/>
    </dgm:pt>
    <dgm:pt modelId="{87A510CA-88AB-4CE9-AA62-C307A6747CCA}" type="pres">
      <dgm:prSet presAssocID="{67E5A391-C407-4502-BA49-D8694797FF29}" presName="pillarX" presStyleLbl="node1" presStyleIdx="1" presStyleCnt="3">
        <dgm:presLayoutVars>
          <dgm:bulletEnabled val="1"/>
        </dgm:presLayoutVars>
      </dgm:prSet>
      <dgm:spPr/>
    </dgm:pt>
    <dgm:pt modelId="{588AD557-E48E-4DE4-BF13-63C0558C1A91}" type="pres">
      <dgm:prSet presAssocID="{AA0D2CEE-938E-4595-9DF1-91B00FC64258}" presName="pillarX" presStyleLbl="node1" presStyleIdx="2" presStyleCnt="3">
        <dgm:presLayoutVars>
          <dgm:bulletEnabled val="1"/>
        </dgm:presLayoutVars>
      </dgm:prSet>
      <dgm:spPr/>
    </dgm:pt>
    <dgm:pt modelId="{8F92A2F8-1C84-476D-8716-B7A7C28D1BFB}" type="pres">
      <dgm:prSet presAssocID="{C8B43AA4-F0D2-4F5B-BD65-B431B071A627}" presName="base" presStyleLbl="dkBgShp" presStyleIdx="1" presStyleCnt="2"/>
      <dgm:spPr/>
    </dgm:pt>
  </dgm:ptLst>
  <dgm:cxnLst>
    <dgm:cxn modelId="{A8AEBC1C-CB54-4352-A1DE-31AE113F0D49}" type="presOf" srcId="{67E5A391-C407-4502-BA49-D8694797FF29}" destId="{87A510CA-88AB-4CE9-AA62-C307A6747CCA}" srcOrd="0" destOrd="0" presId="urn:microsoft.com/office/officeart/2005/8/layout/hList3"/>
    <dgm:cxn modelId="{0A2CA629-121B-4A97-9DA9-AFC66DD3A474}" type="presOf" srcId="{DD0BE8D8-E832-458F-A097-A1DA54ACF575}" destId="{BE3FFE00-707D-4D89-81DD-CC93AD6DC59A}" srcOrd="0" destOrd="0" presId="urn:microsoft.com/office/officeart/2005/8/layout/hList3"/>
    <dgm:cxn modelId="{B9EEAC33-6669-4D7B-861B-66787F9B7F4A}" srcId="{1167049D-A84B-47CA-B1AF-E0933AB1A28F}" destId="{C8B43AA4-F0D2-4F5B-BD65-B431B071A627}" srcOrd="0" destOrd="0" parTransId="{14BF221C-D8C8-4B7F-AC46-815F500ACF4A}" sibTransId="{9227039F-439A-4C21-AD9E-C7819D83F0FF}"/>
    <dgm:cxn modelId="{09911F63-A4FB-42CB-816D-9159BF0A508E}" type="presOf" srcId="{AA0D2CEE-938E-4595-9DF1-91B00FC64258}" destId="{588AD557-E48E-4DE4-BF13-63C0558C1A91}" srcOrd="0" destOrd="0" presId="urn:microsoft.com/office/officeart/2005/8/layout/hList3"/>
    <dgm:cxn modelId="{17F51665-DCAB-4095-8BFD-188E0CE373E5}" type="presOf" srcId="{C8B43AA4-F0D2-4F5B-BD65-B431B071A627}" destId="{8EE2A2DD-89FF-4D59-A0EC-8DDE2E65D703}" srcOrd="0" destOrd="0" presId="urn:microsoft.com/office/officeart/2005/8/layout/hList3"/>
    <dgm:cxn modelId="{B0DCDB6A-E93D-4D61-A5A7-269ECDDC21D4}" type="presOf" srcId="{1167049D-A84B-47CA-B1AF-E0933AB1A28F}" destId="{541F5246-377C-4BC7-B2F3-01C7ED2E0835}" srcOrd="0" destOrd="0" presId="urn:microsoft.com/office/officeart/2005/8/layout/hList3"/>
    <dgm:cxn modelId="{82A82690-9030-4C13-A2EB-061F1F2AE638}" srcId="{C8B43AA4-F0D2-4F5B-BD65-B431B071A627}" destId="{AA0D2CEE-938E-4595-9DF1-91B00FC64258}" srcOrd="2" destOrd="0" parTransId="{E609B3F6-B902-4964-AD8F-01839C559382}" sibTransId="{05D4DD07-EC73-48C1-84B1-5B2228969DE4}"/>
    <dgm:cxn modelId="{C6091B98-0798-4B2D-B9F5-4C8BB3D6EFA5}" srcId="{C8B43AA4-F0D2-4F5B-BD65-B431B071A627}" destId="{67E5A391-C407-4502-BA49-D8694797FF29}" srcOrd="1" destOrd="0" parTransId="{8F8EBCB9-2E08-4496-B0D0-90D42D347662}" sibTransId="{E5C0484E-31A0-4E37-9722-2AD4B5A4A841}"/>
    <dgm:cxn modelId="{FB1322CC-A05D-4586-A920-9627A4BBFE7A}" srcId="{C8B43AA4-F0D2-4F5B-BD65-B431B071A627}" destId="{DD0BE8D8-E832-458F-A097-A1DA54ACF575}" srcOrd="0" destOrd="0" parTransId="{90579FC5-56AD-44EA-B6DF-0D469BC3A41F}" sibTransId="{241450CD-D608-490A-B6CA-0E1DCDB7968E}"/>
    <dgm:cxn modelId="{05259103-CCB1-45B4-8130-85995BDC3B91}" type="presParOf" srcId="{541F5246-377C-4BC7-B2F3-01C7ED2E0835}" destId="{8EE2A2DD-89FF-4D59-A0EC-8DDE2E65D703}" srcOrd="0" destOrd="0" presId="urn:microsoft.com/office/officeart/2005/8/layout/hList3"/>
    <dgm:cxn modelId="{692AF59D-DD3B-4271-B9FE-08D33D843949}" type="presParOf" srcId="{541F5246-377C-4BC7-B2F3-01C7ED2E0835}" destId="{D89BAE47-E66B-42E1-834A-14912F733261}" srcOrd="1" destOrd="0" presId="urn:microsoft.com/office/officeart/2005/8/layout/hList3"/>
    <dgm:cxn modelId="{74F6276A-1B8E-4069-921C-BC7B89AE89C4}" type="presParOf" srcId="{D89BAE47-E66B-42E1-834A-14912F733261}" destId="{BE3FFE00-707D-4D89-81DD-CC93AD6DC59A}" srcOrd="0" destOrd="0" presId="urn:microsoft.com/office/officeart/2005/8/layout/hList3"/>
    <dgm:cxn modelId="{2C682C22-0DA6-4841-BC51-BD16F500D4D3}" type="presParOf" srcId="{D89BAE47-E66B-42E1-834A-14912F733261}" destId="{87A510CA-88AB-4CE9-AA62-C307A6747CCA}" srcOrd="1" destOrd="0" presId="urn:microsoft.com/office/officeart/2005/8/layout/hList3"/>
    <dgm:cxn modelId="{139A9BB7-6A6A-4F50-81C3-4ADEB5B2C89B}" type="presParOf" srcId="{D89BAE47-E66B-42E1-834A-14912F733261}" destId="{588AD557-E48E-4DE4-BF13-63C0558C1A91}" srcOrd="2" destOrd="0" presId="urn:microsoft.com/office/officeart/2005/8/layout/hList3"/>
    <dgm:cxn modelId="{CEC95CDE-4123-4D7D-BA84-AE1185970347}" type="presParOf" srcId="{541F5246-377C-4BC7-B2F3-01C7ED2E0835}" destId="{8F92A2F8-1C84-476D-8716-B7A7C28D1BF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2A2DD-89FF-4D59-A0EC-8DDE2E65D703}">
      <dsp:nvSpPr>
        <dsp:cNvPr id="0" name=""/>
        <dsp:cNvSpPr/>
      </dsp:nvSpPr>
      <dsp:spPr>
        <a:xfrm>
          <a:off x="0" y="187263"/>
          <a:ext cx="11022342" cy="83141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Case Managers need to interview the prospective caregiver(s) </a:t>
          </a:r>
          <a:br>
            <a:rPr lang="en-US" sz="2400" b="1" kern="1200" dirty="0">
              <a:solidFill>
                <a:schemeClr val="tx1"/>
              </a:solidFill>
            </a:rPr>
          </a:br>
          <a:r>
            <a:rPr lang="en-US" sz="2400" b="1" kern="1200" dirty="0">
              <a:solidFill>
                <a:schemeClr val="tx1"/>
              </a:solidFill>
            </a:rPr>
            <a:t>to discuss:  </a:t>
          </a:r>
        </a:p>
      </dsp:txBody>
      <dsp:txXfrm>
        <a:off x="0" y="187263"/>
        <a:ext cx="11022342" cy="831415"/>
      </dsp:txXfrm>
    </dsp:sp>
    <dsp:sp modelId="{BE3FFE00-707D-4D89-81DD-CC93AD6DC59A}">
      <dsp:nvSpPr>
        <dsp:cNvPr id="0" name=""/>
        <dsp:cNvSpPr/>
      </dsp:nvSpPr>
      <dsp:spPr>
        <a:xfrm>
          <a:off x="5382"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danger threats creating the child’s need for out-of-home care. </a:t>
          </a:r>
        </a:p>
      </dsp:txBody>
      <dsp:txXfrm>
        <a:off x="5382" y="1031929"/>
        <a:ext cx="3670525" cy="2307412"/>
      </dsp:txXfrm>
    </dsp:sp>
    <dsp:sp modelId="{87A510CA-88AB-4CE9-AA62-C307A6747CCA}">
      <dsp:nvSpPr>
        <dsp:cNvPr id="0" name=""/>
        <dsp:cNvSpPr/>
      </dsp:nvSpPr>
      <dsp:spPr>
        <a:xfrm>
          <a:off x="3675908"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Any special medical needs the child has, including current medications.</a:t>
          </a:r>
        </a:p>
      </dsp:txBody>
      <dsp:txXfrm>
        <a:off x="3675908" y="1031929"/>
        <a:ext cx="3670525" cy="2307412"/>
      </dsp:txXfrm>
    </dsp:sp>
    <dsp:sp modelId="{588AD557-E48E-4DE4-BF13-63C0558C1A91}">
      <dsp:nvSpPr>
        <dsp:cNvPr id="0" name=""/>
        <dsp:cNvSpPr/>
      </dsp:nvSpPr>
      <dsp:spPr>
        <a:xfrm>
          <a:off x="7346433"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ability and willingness of the caregiver(s) to protect and care for the child.  This includes whether or not the caregiver is aligned with the child.</a:t>
          </a:r>
        </a:p>
      </dsp:txBody>
      <dsp:txXfrm>
        <a:off x="7346433" y="1031929"/>
        <a:ext cx="3670525" cy="2307412"/>
      </dsp:txXfrm>
    </dsp:sp>
    <dsp:sp modelId="{8F92A2F8-1C84-476D-8716-B7A7C28D1BFB}">
      <dsp:nvSpPr>
        <dsp:cNvPr id="0" name=""/>
        <dsp:cNvSpPr/>
      </dsp:nvSpPr>
      <dsp:spPr>
        <a:xfrm>
          <a:off x="0" y="3339342"/>
          <a:ext cx="11022342" cy="2563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2A2DD-89FF-4D59-A0EC-8DDE2E65D703}">
      <dsp:nvSpPr>
        <dsp:cNvPr id="0" name=""/>
        <dsp:cNvSpPr/>
      </dsp:nvSpPr>
      <dsp:spPr>
        <a:xfrm>
          <a:off x="0" y="187263"/>
          <a:ext cx="11022342" cy="83141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Case Managers need to interview the prospective caregiver(s) </a:t>
          </a:r>
          <a:br>
            <a:rPr lang="en-US" sz="2400" b="1" kern="1200" dirty="0">
              <a:solidFill>
                <a:schemeClr val="tx1"/>
              </a:solidFill>
            </a:rPr>
          </a:br>
          <a:r>
            <a:rPr lang="en-US" sz="2400" b="1" kern="1200" dirty="0">
              <a:solidFill>
                <a:schemeClr val="tx1"/>
              </a:solidFill>
            </a:rPr>
            <a:t>to discuss:  </a:t>
          </a:r>
        </a:p>
      </dsp:txBody>
      <dsp:txXfrm>
        <a:off x="0" y="187263"/>
        <a:ext cx="11022342" cy="831415"/>
      </dsp:txXfrm>
    </dsp:sp>
    <dsp:sp modelId="{BE3FFE00-707D-4D89-81DD-CC93AD6DC59A}">
      <dsp:nvSpPr>
        <dsp:cNvPr id="0" name=""/>
        <dsp:cNvSpPr/>
      </dsp:nvSpPr>
      <dsp:spPr>
        <a:xfrm>
          <a:off x="5382"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court proceedings involving the family.</a:t>
          </a:r>
        </a:p>
      </dsp:txBody>
      <dsp:txXfrm>
        <a:off x="5382" y="1031929"/>
        <a:ext cx="3670525" cy="2307412"/>
      </dsp:txXfrm>
    </dsp:sp>
    <dsp:sp modelId="{87A510CA-88AB-4CE9-AA62-C307A6747CCA}">
      <dsp:nvSpPr>
        <dsp:cNvPr id="0" name=""/>
        <dsp:cNvSpPr/>
      </dsp:nvSpPr>
      <dsp:spPr>
        <a:xfrm>
          <a:off x="3675908"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Their rights and responsibilities as a caregiver. </a:t>
          </a:r>
        </a:p>
      </dsp:txBody>
      <dsp:txXfrm>
        <a:off x="3675908" y="1031929"/>
        <a:ext cx="3670525" cy="2307412"/>
      </dsp:txXfrm>
    </dsp:sp>
    <dsp:sp modelId="{588AD557-E48E-4DE4-BF13-63C0558C1A91}">
      <dsp:nvSpPr>
        <dsp:cNvPr id="0" name=""/>
        <dsp:cNvSpPr/>
      </dsp:nvSpPr>
      <dsp:spPr>
        <a:xfrm>
          <a:off x="7346433" y="1031929"/>
          <a:ext cx="3670525" cy="23074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Support and resources available to the caregiver, such as relative caregiver funds, Medicaid, at-risk daycare, etc.</a:t>
          </a:r>
        </a:p>
      </dsp:txBody>
      <dsp:txXfrm>
        <a:off x="7346433" y="1031929"/>
        <a:ext cx="3670525" cy="2307412"/>
      </dsp:txXfrm>
    </dsp:sp>
    <dsp:sp modelId="{8F92A2F8-1C84-476D-8716-B7A7C28D1BFB}">
      <dsp:nvSpPr>
        <dsp:cNvPr id="0" name=""/>
        <dsp:cNvSpPr/>
      </dsp:nvSpPr>
      <dsp:spPr>
        <a:xfrm>
          <a:off x="0" y="3339342"/>
          <a:ext cx="11022342" cy="2563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2A0A0F0-B9EE-48FE-8F0F-E2EBFC43AD88}" type="datetimeFigureOut">
              <a:rPr lang="en-US" smtClean="0"/>
              <a:t>5/13/2025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68043F-CFA8-40B4-9E81-52410EA6CB0A}" type="slidenum">
              <a:rPr lang="en-US" smtClean="0"/>
              <a:t>‹#›</a:t>
            </a:fld>
            <a:endParaRPr lang="en-US"/>
          </a:p>
        </p:txBody>
      </p:sp>
    </p:spTree>
    <p:extLst>
      <p:ext uri="{BB962C8B-B14F-4D97-AF65-F5344CB8AC3E}">
        <p14:creationId xmlns:p14="http://schemas.microsoft.com/office/powerpoint/2010/main" val="8950198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179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276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6163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5389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970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94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240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85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109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794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521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3101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761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25256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5637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14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90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0744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587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707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16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6489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798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805037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2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2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3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ags" Target="../tags/tag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38.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3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0.xml"/><Relationship Id="rId1" Type="http://schemas.openxmlformats.org/officeDocument/2006/relationships/tags" Target="../tags/tag4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46.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0.xml"/><Relationship Id="rId1" Type="http://schemas.openxmlformats.org/officeDocument/2006/relationships/tags" Target="../tags/tag53.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5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5.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6.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5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ags" Target="../tags/tag67.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71.xml"/><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74.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35959"/>
            <a:ext cx="9601200" cy="1803055"/>
          </a:xfrm>
        </p:spPr>
        <p:txBody>
          <a:bodyPr/>
          <a:lstStyle/>
          <a:p>
            <a:r>
              <a:rPr lang="en-US" b="1" dirty="0"/>
              <a:t>Unified Home Study Training</a:t>
            </a:r>
          </a:p>
        </p:txBody>
      </p:sp>
      <p:sp>
        <p:nvSpPr>
          <p:cNvPr id="3" name="Subtitle 2"/>
          <p:cNvSpPr>
            <a:spLocks noGrp="1"/>
          </p:cNvSpPr>
          <p:nvPr>
            <p:ph type="subTitle" idx="1"/>
          </p:nvPr>
        </p:nvSpPr>
        <p:spPr>
          <a:xfrm>
            <a:off x="710213" y="5433479"/>
            <a:ext cx="4149571" cy="718746"/>
          </a:xfrm>
        </p:spPr>
        <p:txBody>
          <a:bodyPr>
            <a:normAutofit lnSpcReduction="10000"/>
          </a:bodyPr>
          <a:lstStyle/>
          <a:p>
            <a:r>
              <a:rPr lang="en-US" dirty="0"/>
              <a:t>Office of Child welfare</a:t>
            </a:r>
          </a:p>
          <a:p>
            <a:r>
              <a:rPr lang="en-US" dirty="0"/>
              <a:t>April/May 2018</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2884011"/>
            <a:ext cx="9601200" cy="1244106"/>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r>
              <a:rPr lang="en-US" sz="4400" b="1" dirty="0">
                <a:solidFill>
                  <a:srgbClr val="624D38">
                    <a:lumMod val="75000"/>
                  </a:srgbClr>
                </a:solidFill>
              </a:rPr>
              <a:t>RELATIVE/NON-RELATIVE </a:t>
            </a:r>
            <a:br>
              <a:rPr lang="en-US" sz="4400" b="1" dirty="0">
                <a:solidFill>
                  <a:srgbClr val="624D38">
                    <a:lumMod val="75000"/>
                  </a:srgbClr>
                </a:solidFill>
              </a:rPr>
            </a:br>
            <a:r>
              <a:rPr lang="en-US" sz="4400" b="1" dirty="0">
                <a:solidFill>
                  <a:srgbClr val="624D38">
                    <a:lumMod val="75000"/>
                  </a:srgbClr>
                </a:solidFill>
              </a:rPr>
              <a:t>UNIFIED HOME STUDY</a:t>
            </a:r>
          </a:p>
        </p:txBody>
      </p:sp>
    </p:spTree>
    <p:custDataLst>
      <p:tags r:id="rId1"/>
    </p:custDataLst>
    <p:extLst>
      <p:ext uri="{BB962C8B-B14F-4D97-AF65-F5344CB8AC3E}">
        <p14:creationId xmlns:p14="http://schemas.microsoft.com/office/powerpoint/2010/main" val="20835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3.10</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133" y="934417"/>
            <a:ext cx="8626217" cy="5330470"/>
          </a:xfrm>
          <a:prstGeom prst="rect">
            <a:avLst/>
          </a:prstGeom>
          <a:noFill/>
          <a:ln w="12700">
            <a:solidFill>
              <a:schemeClr val="tx1">
                <a:lumMod val="50000"/>
              </a:schemeClr>
            </a:solidFill>
          </a:ln>
        </p:spPr>
      </p:pic>
      <p:sp>
        <p:nvSpPr>
          <p:cNvPr id="11" name="Oval 10"/>
          <p:cNvSpPr/>
          <p:nvPr/>
        </p:nvSpPr>
        <p:spPr>
          <a:xfrm>
            <a:off x="828675" y="2259846"/>
            <a:ext cx="1276350" cy="2253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28675" y="3628227"/>
            <a:ext cx="1343025" cy="2865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8675" y="5067300"/>
            <a:ext cx="1689732"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32857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3.11</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4" name="Picture 13"/>
          <p:cNvPicPr/>
          <p:nvPr/>
        </p:nvPicPr>
        <p:blipFill>
          <a:blip r:embed="rId3"/>
          <a:stretch>
            <a:fillRect/>
          </a:stretch>
        </p:blipFill>
        <p:spPr>
          <a:xfrm>
            <a:off x="666750" y="972517"/>
            <a:ext cx="8572500" cy="5313983"/>
          </a:xfrm>
          <a:prstGeom prst="rect">
            <a:avLst/>
          </a:prstGeom>
          <a:noFill/>
          <a:ln w="12700">
            <a:solidFill>
              <a:schemeClr val="tx1">
                <a:lumMod val="50000"/>
              </a:schemeClr>
            </a:solidFill>
          </a:ln>
        </p:spPr>
      </p:pic>
      <p:sp>
        <p:nvSpPr>
          <p:cNvPr id="11" name="Oval 10"/>
          <p:cNvSpPr/>
          <p:nvPr/>
        </p:nvSpPr>
        <p:spPr>
          <a:xfrm>
            <a:off x="866774" y="4322460"/>
            <a:ext cx="1781175" cy="38288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04833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3.12</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8" name="Picture 7"/>
          <p:cNvPicPr/>
          <p:nvPr/>
        </p:nvPicPr>
        <p:blipFill>
          <a:blip r:embed="rId3"/>
          <a:stretch>
            <a:fillRect/>
          </a:stretch>
        </p:blipFill>
        <p:spPr>
          <a:xfrm>
            <a:off x="773429" y="953467"/>
            <a:ext cx="8380095" cy="5322238"/>
          </a:xfrm>
          <a:prstGeom prst="rect">
            <a:avLst/>
          </a:prstGeom>
          <a:noFill/>
          <a:ln w="12700">
            <a:solidFill>
              <a:schemeClr val="tx1">
                <a:lumMod val="50000"/>
              </a:schemeClr>
            </a:solidFill>
          </a:ln>
        </p:spPr>
      </p:pic>
      <p:sp>
        <p:nvSpPr>
          <p:cNvPr id="11" name="Oval 10"/>
          <p:cNvSpPr/>
          <p:nvPr/>
        </p:nvSpPr>
        <p:spPr>
          <a:xfrm>
            <a:off x="831226" y="2085976"/>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40104" y="4181474"/>
            <a:ext cx="1649727" cy="266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
        <p:nvSpPr>
          <p:cNvPr id="14" name="Oval 13"/>
          <p:cNvSpPr/>
          <p:nvPr/>
        </p:nvSpPr>
        <p:spPr>
          <a:xfrm>
            <a:off x="835575" y="2566850"/>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21192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3.13</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509" y="1486867"/>
            <a:ext cx="8616315" cy="3563288"/>
          </a:xfrm>
          <a:prstGeom prst="rect">
            <a:avLst/>
          </a:prstGeom>
          <a:noFill/>
          <a:ln w="12700">
            <a:solidFill>
              <a:schemeClr val="tx1">
                <a:lumMod val="50000"/>
              </a:schemeClr>
            </a:solidFill>
          </a:ln>
        </p:spPr>
      </p:pic>
      <p:sp>
        <p:nvSpPr>
          <p:cNvPr id="11" name="Oval 10"/>
          <p:cNvSpPr/>
          <p:nvPr/>
        </p:nvSpPr>
        <p:spPr>
          <a:xfrm>
            <a:off x="591313" y="1398579"/>
            <a:ext cx="5181789" cy="4502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591314" y="3200400"/>
            <a:ext cx="1647062" cy="3498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84275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2" name="TextBox 1"/>
          <p:cNvSpPr txBox="1"/>
          <p:nvPr/>
        </p:nvSpPr>
        <p:spPr>
          <a:xfrm>
            <a:off x="518160" y="587369"/>
            <a:ext cx="6705600" cy="1323439"/>
          </a:xfrm>
          <a:prstGeom prst="rect">
            <a:avLst/>
          </a:prstGeom>
          <a:noFill/>
        </p:spPr>
        <p:txBody>
          <a:bodyPr wrap="square" rtlCol="0">
            <a:spAutoFit/>
          </a:bodyPr>
          <a:lstStyle/>
          <a:p>
            <a:pPr algn="ctr"/>
            <a:r>
              <a:rPr lang="en-US" sz="4000" b="1" dirty="0">
                <a:solidFill>
                  <a:schemeClr val="tx1">
                    <a:lumMod val="75000"/>
                  </a:schemeClr>
                </a:solidFill>
                <a:latin typeface="+mj-lt"/>
                <a:ea typeface="+mj-ea"/>
                <a:cs typeface="+mj-cs"/>
              </a:rPr>
              <a:t>Background</a:t>
            </a:r>
            <a:endParaRPr lang="en-US" sz="4000" dirty="0"/>
          </a:p>
          <a:p>
            <a:pPr algn="ctr"/>
            <a:r>
              <a:rPr lang="en-US" sz="4000" b="1" dirty="0">
                <a:solidFill>
                  <a:schemeClr val="tx1">
                    <a:lumMod val="75000"/>
                  </a:schemeClr>
                </a:solidFill>
                <a:latin typeface="+mj-lt"/>
                <a:ea typeface="+mj-ea"/>
                <a:cs typeface="+mj-cs"/>
              </a:rPr>
              <a:t>Checks</a:t>
            </a:r>
          </a:p>
        </p:txBody>
      </p:sp>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3.14</a:t>
            </a:r>
          </a:p>
        </p:txBody>
      </p:sp>
    </p:spTree>
    <p:custDataLst>
      <p:tags r:id="rId1"/>
    </p:custDataLst>
    <p:extLst>
      <p:ext uri="{BB962C8B-B14F-4D97-AF65-F5344CB8AC3E}">
        <p14:creationId xmlns:p14="http://schemas.microsoft.com/office/powerpoint/2010/main" val="18732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0151"/>
            <a:ext cx="10074442" cy="950262"/>
          </a:xfrm>
        </p:spPr>
        <p:txBody>
          <a:bodyPr>
            <a:noAutofit/>
          </a:bodyPr>
          <a:lstStyle/>
          <a:p>
            <a:pPr algn="ct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3.15</a:t>
            </a:r>
          </a:p>
        </p:txBody>
      </p:sp>
      <p:grpSp>
        <p:nvGrpSpPr>
          <p:cNvPr id="7" name="Group 6"/>
          <p:cNvGrpSpPr/>
          <p:nvPr/>
        </p:nvGrpSpPr>
        <p:grpSpPr>
          <a:xfrm>
            <a:off x="1062318" y="1778108"/>
            <a:ext cx="10067364" cy="2867086"/>
            <a:chOff x="1536805" y="1476875"/>
            <a:chExt cx="9579431" cy="2218212"/>
          </a:xfrm>
          <a:solidFill>
            <a:schemeClr val="accent1">
              <a:lumMod val="40000"/>
              <a:lumOff val="60000"/>
            </a:schemeClr>
          </a:solidFill>
        </p:grpSpPr>
        <p:sp>
          <p:nvSpPr>
            <p:cNvPr id="3" name="Rounded Rectangle 2"/>
            <p:cNvSpPr/>
            <p:nvPr/>
          </p:nvSpPr>
          <p:spPr>
            <a:xfrm>
              <a:off x="1536805" y="1476875"/>
              <a:ext cx="9579431" cy="101531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There are two types of relative/non-relative background checks when the child is in need of placement:</a:t>
              </a:r>
            </a:p>
          </p:txBody>
        </p:sp>
        <p:sp>
          <p:nvSpPr>
            <p:cNvPr id="4" name="Rounded Rectangle 3"/>
            <p:cNvSpPr/>
            <p:nvPr/>
          </p:nvSpPr>
          <p:spPr>
            <a:xfrm>
              <a:off x="3402013" y="2735894"/>
              <a:ext cx="2545976" cy="95335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Emergency</a:t>
              </a:r>
            </a:p>
          </p:txBody>
        </p:sp>
        <p:sp>
          <p:nvSpPr>
            <p:cNvPr id="8" name="Rounded Rectangle 7"/>
            <p:cNvSpPr/>
            <p:nvPr/>
          </p:nvSpPr>
          <p:spPr>
            <a:xfrm>
              <a:off x="6504804" y="2741729"/>
              <a:ext cx="2545976" cy="95335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Planned</a:t>
              </a:r>
            </a:p>
          </p:txBody>
        </p:sp>
      </p:grpSp>
    </p:spTree>
    <p:custDataLst>
      <p:tags r:id="rId1"/>
    </p:custDataLst>
    <p:extLst>
      <p:ext uri="{BB962C8B-B14F-4D97-AF65-F5344CB8AC3E}">
        <p14:creationId xmlns:p14="http://schemas.microsoft.com/office/powerpoint/2010/main" val="37710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153154" y="197117"/>
            <a:ext cx="10074442" cy="950262"/>
          </a:xfrm>
        </p:spPr>
        <p:txBody>
          <a:bodyPr>
            <a:noAutofit/>
          </a:bodyPr>
          <a:lstStyle/>
          <a:p>
            <a:pPr algn="ctr"/>
            <a:r>
              <a:rPr lang="en-US" sz="5400" b="1" dirty="0"/>
              <a:t>Background Checks,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3.16</a:t>
            </a:r>
          </a:p>
        </p:txBody>
      </p:sp>
      <p:grpSp>
        <p:nvGrpSpPr>
          <p:cNvPr id="2" name="Group 1"/>
          <p:cNvGrpSpPr/>
          <p:nvPr/>
        </p:nvGrpSpPr>
        <p:grpSpPr>
          <a:xfrm>
            <a:off x="448235" y="1669707"/>
            <a:ext cx="10954871" cy="3425394"/>
            <a:chOff x="394436" y="1905730"/>
            <a:chExt cx="10705329" cy="3630657"/>
          </a:xfrm>
        </p:grpSpPr>
        <p:grpSp>
          <p:nvGrpSpPr>
            <p:cNvPr id="23" name="Group 22"/>
            <p:cNvGrpSpPr/>
            <p:nvPr/>
          </p:nvGrpSpPr>
          <p:grpSpPr>
            <a:xfrm>
              <a:off x="394436" y="1905730"/>
              <a:ext cx="9040219" cy="3630657"/>
              <a:chOff x="2039535" y="2920007"/>
              <a:chExt cx="4565456" cy="2096599"/>
            </a:xfrm>
          </p:grpSpPr>
          <p:grpSp>
            <p:nvGrpSpPr>
              <p:cNvPr id="11" name="Group 10"/>
              <p:cNvGrpSpPr/>
              <p:nvPr/>
            </p:nvGrpSpPr>
            <p:grpSpPr>
              <a:xfrm>
                <a:off x="2039535" y="2920007"/>
                <a:ext cx="4565456" cy="2096599"/>
                <a:chOff x="2039535" y="2920007"/>
                <a:chExt cx="4565456" cy="2096599"/>
              </a:xfrm>
            </p:grpSpPr>
            <p:sp>
              <p:nvSpPr>
                <p:cNvPr id="12" name="Freeform 11"/>
                <p:cNvSpPr/>
                <p:nvPr/>
              </p:nvSpPr>
              <p:spPr>
                <a:xfrm>
                  <a:off x="2039535"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a:solidFill>
                        <a:schemeClr val="tx1"/>
                      </a:solidFill>
                    </a:rPr>
                    <a:t>Abuse/</a:t>
                  </a:r>
                  <a:br>
                    <a:rPr lang="en-US" sz="2400" b="1" kern="1200" dirty="0">
                      <a:solidFill>
                        <a:schemeClr val="tx1"/>
                      </a:solidFill>
                    </a:rPr>
                  </a:br>
                  <a:r>
                    <a:rPr lang="en-US" sz="2400" b="1" kern="1200" dirty="0">
                      <a:solidFill>
                        <a:schemeClr val="tx1"/>
                      </a:solidFill>
                    </a:rPr>
                    <a:t>neglect record checks</a:t>
                  </a:r>
                </a:p>
              </p:txBody>
            </p:sp>
            <p:sp>
              <p:nvSpPr>
                <p:cNvPr id="14" name="Freeform 13"/>
                <p:cNvSpPr/>
                <p:nvPr/>
              </p:nvSpPr>
              <p:spPr>
                <a:xfrm>
                  <a:off x="3140180" y="313378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sp>
              <p:nvSpPr>
                <p:cNvPr id="15" name="Freeform 14"/>
                <p:cNvSpPr/>
                <p:nvPr/>
              </p:nvSpPr>
              <p:spPr>
                <a:xfrm>
                  <a:off x="3813271"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a:solidFill>
                        <a:schemeClr val="tx1"/>
                      </a:solidFill>
                    </a:rPr>
                    <a:t>Local criminal checks</a:t>
                  </a:r>
                </a:p>
              </p:txBody>
            </p:sp>
            <p:sp>
              <p:nvSpPr>
                <p:cNvPr id="16" name="Freeform 15"/>
                <p:cNvSpPr/>
                <p:nvPr/>
              </p:nvSpPr>
              <p:spPr>
                <a:xfrm>
                  <a:off x="4913916" y="313378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sp>
              <p:nvSpPr>
                <p:cNvPr id="17" name="Freeform 16"/>
                <p:cNvSpPr/>
                <p:nvPr/>
              </p:nvSpPr>
              <p:spPr>
                <a:xfrm>
                  <a:off x="5587007"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a:solidFill>
                        <a:schemeClr val="tx1"/>
                      </a:solidFill>
                    </a:rPr>
                    <a:t>Juvenile Justice information</a:t>
                  </a:r>
                </a:p>
              </p:txBody>
            </p:sp>
            <p:sp>
              <p:nvSpPr>
                <p:cNvPr id="18" name="Freeform 17"/>
                <p:cNvSpPr/>
                <p:nvPr/>
              </p:nvSpPr>
              <p:spPr>
                <a:xfrm>
                  <a:off x="2276546" y="4212399"/>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474572"/>
                    <a:satOff val="-13746"/>
                    <a:lumOff val="34624"/>
                    <a:alphaOff val="0"/>
                  </a:schemeClr>
                </a:lnRef>
                <a:fillRef idx="1">
                  <a:schemeClr val="accent1">
                    <a:shade val="90000"/>
                    <a:hueOff val="474572"/>
                    <a:satOff val="-13746"/>
                    <a:lumOff val="34624"/>
                    <a:alphaOff val="0"/>
                  </a:schemeClr>
                </a:fillRef>
                <a:effectRef idx="0">
                  <a:schemeClr val="accent1">
                    <a:shade val="90000"/>
                    <a:hueOff val="474572"/>
                    <a:satOff val="-13746"/>
                    <a:lumOff val="34624"/>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sp>
              <p:nvSpPr>
                <p:cNvPr id="19" name="Freeform 18"/>
                <p:cNvSpPr/>
                <p:nvPr/>
              </p:nvSpPr>
              <p:spPr>
                <a:xfrm>
                  <a:off x="2941892" y="3998622"/>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a:solidFill>
                        <a:schemeClr val="tx1"/>
                      </a:solidFill>
                    </a:rPr>
                    <a:t>FCIC</a:t>
                  </a:r>
                </a:p>
              </p:txBody>
            </p:sp>
            <p:sp>
              <p:nvSpPr>
                <p:cNvPr id="21" name="Freeform 20"/>
                <p:cNvSpPr/>
                <p:nvPr/>
              </p:nvSpPr>
              <p:spPr>
                <a:xfrm>
                  <a:off x="4741469" y="3998622"/>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a:solidFill>
                        <a:schemeClr val="tx1"/>
                      </a:solidFill>
                    </a:rPr>
                    <a:t>*NCIC</a:t>
                  </a:r>
                </a:p>
              </p:txBody>
            </p:sp>
          </p:grpSp>
          <p:sp>
            <p:nvSpPr>
              <p:cNvPr id="22" name="Freeform 21"/>
              <p:cNvSpPr/>
              <p:nvPr/>
            </p:nvSpPr>
            <p:spPr>
              <a:xfrm>
                <a:off x="4060115" y="4197613"/>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grpSp>
        <p:sp>
          <p:nvSpPr>
            <p:cNvPr id="35" name="Freeform 34"/>
            <p:cNvSpPr/>
            <p:nvPr/>
          </p:nvSpPr>
          <p:spPr>
            <a:xfrm>
              <a:off x="7842215" y="4118146"/>
              <a:ext cx="1169131" cy="1022441"/>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sp>
          <p:nvSpPr>
            <p:cNvPr id="36" name="Freeform 35"/>
            <p:cNvSpPr/>
            <p:nvPr/>
          </p:nvSpPr>
          <p:spPr>
            <a:xfrm>
              <a:off x="9084019" y="3665621"/>
              <a:ext cx="2015746" cy="1762832"/>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lumMod val="75000"/>
              </a:schemeClr>
            </a:solidFill>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dirty="0">
                  <a:solidFill>
                    <a:schemeClr val="tx1"/>
                  </a:solidFill>
                </a:rPr>
                <a:t>Fingerprint</a:t>
              </a:r>
            </a:p>
            <a:p>
              <a:pPr lvl="0" algn="ctr" defTabSz="311150">
                <a:lnSpc>
                  <a:spcPct val="90000"/>
                </a:lnSpc>
                <a:spcBef>
                  <a:spcPct val="0"/>
                </a:spcBef>
                <a:spcAft>
                  <a:spcPct val="35000"/>
                </a:spcAft>
              </a:pPr>
              <a:r>
                <a:rPr lang="en-US" sz="2400" b="1" kern="1200" dirty="0">
                  <a:solidFill>
                    <a:schemeClr val="tx1"/>
                  </a:solidFill>
                </a:rPr>
                <a:t>submission</a:t>
              </a:r>
            </a:p>
          </p:txBody>
        </p:sp>
      </p:grpSp>
      <p:sp>
        <p:nvSpPr>
          <p:cNvPr id="3" name="TextBox 2"/>
          <p:cNvSpPr txBox="1"/>
          <p:nvPr/>
        </p:nvSpPr>
        <p:spPr>
          <a:xfrm>
            <a:off x="1153154" y="5519268"/>
            <a:ext cx="5949841" cy="707886"/>
          </a:xfrm>
          <a:prstGeom prst="rect">
            <a:avLst/>
          </a:prstGeom>
          <a:noFill/>
        </p:spPr>
        <p:txBody>
          <a:bodyPr wrap="square" rtlCol="0">
            <a:spAutoFit/>
          </a:bodyPr>
          <a:lstStyle/>
          <a:p>
            <a:pPr algn="ctr"/>
            <a:r>
              <a:rPr lang="en-US" sz="2000" b="1" dirty="0"/>
              <a:t>*NCIC for emergency </a:t>
            </a:r>
            <a:br>
              <a:rPr lang="en-US" sz="2000" b="1" dirty="0"/>
            </a:br>
            <a:r>
              <a:rPr lang="en-US" sz="2000" b="1" dirty="0"/>
              <a:t>background checks only</a:t>
            </a:r>
          </a:p>
        </p:txBody>
      </p:sp>
    </p:spTree>
    <p:custDataLst>
      <p:tags r:id="rId1"/>
    </p:custDataLst>
    <p:extLst>
      <p:ext uri="{BB962C8B-B14F-4D97-AF65-F5344CB8AC3E}">
        <p14:creationId xmlns:p14="http://schemas.microsoft.com/office/powerpoint/2010/main" val="21170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6209" y="127079"/>
            <a:ext cx="10074442" cy="1470215"/>
          </a:xfrm>
        </p:spPr>
        <p:txBody>
          <a:bodyPr>
            <a:noAutofit/>
          </a:bodyPr>
          <a:lstStyle/>
          <a:p>
            <a:pPr algn="ctr"/>
            <a:r>
              <a:rPr lang="en-US" sz="5400" b="1" dirty="0"/>
              <a:t>Analysis of </a:t>
            </a:r>
            <a:br>
              <a:rPr lang="en-US" sz="5400" b="1" dirty="0"/>
            </a:b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3.17</a:t>
            </a:r>
          </a:p>
        </p:txBody>
      </p:sp>
      <p:sp>
        <p:nvSpPr>
          <p:cNvPr id="10" name="Content Placeholder 13"/>
          <p:cNvSpPr>
            <a:spLocks noGrp="1"/>
          </p:cNvSpPr>
          <p:nvPr>
            <p:ph idx="1"/>
          </p:nvPr>
        </p:nvSpPr>
        <p:spPr>
          <a:xfrm>
            <a:off x="860613" y="1749539"/>
            <a:ext cx="10530038" cy="3210648"/>
          </a:xfrm>
        </p:spPr>
        <p:txBody>
          <a:bodyPr>
            <a:normAutofit/>
          </a:bodyPr>
          <a:lstStyle/>
          <a:p>
            <a:pPr marL="44450" indent="0" algn="ctr">
              <a:buClr>
                <a:schemeClr val="accent1">
                  <a:lumMod val="50000"/>
                </a:schemeClr>
              </a:buClr>
              <a:buNone/>
            </a:pPr>
            <a:r>
              <a:rPr lang="en-US" sz="2800" b="1" dirty="0"/>
              <a:t>A thorough review and analysis of all of the background information gathered provides Case Managers with the insight needed in order to ensure that the BEST possible placement is made for the child.  </a:t>
            </a:r>
            <a:br>
              <a:rPr lang="en-US" sz="2800" b="1" dirty="0"/>
            </a:br>
            <a:br>
              <a:rPr lang="en-US" sz="2800" b="1" dirty="0"/>
            </a:br>
            <a:r>
              <a:rPr lang="en-US" sz="2800" b="1" dirty="0"/>
              <a:t>When reviewing the criminal, abuse, and/or neglect records obtained, Case Managers must assess for patterns of criminal behavior that may place the child in danger.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220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a:t>Disqualifiers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3.18</a:t>
            </a:r>
          </a:p>
        </p:txBody>
      </p:sp>
      <p:sp>
        <p:nvSpPr>
          <p:cNvPr id="4" name="Rounded Rectangle 3"/>
          <p:cNvSpPr/>
          <p:nvPr/>
        </p:nvSpPr>
        <p:spPr>
          <a:xfrm>
            <a:off x="2339064" y="1844434"/>
            <a:ext cx="7620000" cy="2312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indent="0" algn="ctr">
              <a:buClr>
                <a:schemeClr val="accent1">
                  <a:lumMod val="50000"/>
                </a:schemeClr>
              </a:buClr>
              <a:buNone/>
            </a:pPr>
            <a:r>
              <a:rPr lang="en-US" sz="2800" b="1" dirty="0">
                <a:solidFill>
                  <a:schemeClr val="tx1"/>
                </a:solidFill>
              </a:rPr>
              <a:t>While performing background checks, Child Welfare Professionals may find information that automatically disqualifies a person from being a placement candidate.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7111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1"/>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3.19</a:t>
            </a:r>
          </a:p>
        </p:txBody>
      </p:sp>
      <p:sp>
        <p:nvSpPr>
          <p:cNvPr id="10" name="Content Placeholder 13"/>
          <p:cNvSpPr>
            <a:spLocks noGrp="1"/>
          </p:cNvSpPr>
          <p:nvPr>
            <p:ph idx="1"/>
          </p:nvPr>
        </p:nvSpPr>
        <p:spPr>
          <a:xfrm>
            <a:off x="1859940" y="1398265"/>
            <a:ext cx="8567428" cy="478936"/>
          </a:xfrm>
        </p:spPr>
        <p:txBody>
          <a:bodyPr>
            <a:normAutofit/>
          </a:bodyPr>
          <a:lstStyle/>
          <a:p>
            <a:pPr marL="44450" indent="0" algn="ctr">
              <a:buClr>
                <a:schemeClr val="accent1">
                  <a:lumMod val="50000"/>
                </a:schemeClr>
              </a:buClr>
              <a:buNone/>
            </a:pPr>
            <a:r>
              <a:rPr lang="en-US" sz="2800" b="1" dirty="0"/>
              <a:t>Offenses that disqualify a person include:</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806716" y="2130241"/>
            <a:ext cx="10261609" cy="2768745"/>
            <a:chOff x="1613539" y="2004287"/>
            <a:chExt cx="10261609" cy="2768745"/>
          </a:xfrm>
        </p:grpSpPr>
        <p:sp>
          <p:nvSpPr>
            <p:cNvPr id="12" name="Rounded Rectangle 11"/>
            <p:cNvSpPr/>
            <p:nvPr/>
          </p:nvSpPr>
          <p:spPr>
            <a:xfrm>
              <a:off x="1613539" y="2004287"/>
              <a:ext cx="4924670" cy="11909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abuse, abandonment, </a:t>
              </a:r>
              <a:br>
                <a:rPr lang="en-US" sz="2400" b="1" dirty="0">
                  <a:solidFill>
                    <a:srgbClr val="624D38"/>
                  </a:solidFill>
                </a:rPr>
              </a:br>
              <a:r>
                <a:rPr lang="en-US" sz="2400" b="1" dirty="0">
                  <a:solidFill>
                    <a:srgbClr val="624D38"/>
                  </a:solidFill>
                </a:rPr>
                <a:t>or neglect</a:t>
              </a:r>
            </a:p>
          </p:txBody>
        </p:sp>
        <p:sp>
          <p:nvSpPr>
            <p:cNvPr id="15" name="Rounded Rectangle 14"/>
            <p:cNvSpPr/>
            <p:nvPr/>
          </p:nvSpPr>
          <p:spPr>
            <a:xfrm>
              <a:off x="1613539" y="3582076"/>
              <a:ext cx="4924670" cy="1190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Domestic violence</a:t>
              </a:r>
            </a:p>
          </p:txBody>
        </p:sp>
        <p:sp>
          <p:nvSpPr>
            <p:cNvPr id="16" name="Rounded Rectangle 15"/>
            <p:cNvSpPr/>
            <p:nvPr/>
          </p:nvSpPr>
          <p:spPr>
            <a:xfrm>
              <a:off x="6950478" y="2004287"/>
              <a:ext cx="4924670" cy="11909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pornography or other felony involving a child</a:t>
              </a:r>
            </a:p>
          </p:txBody>
        </p:sp>
        <p:sp>
          <p:nvSpPr>
            <p:cNvPr id="17" name="Rounded Rectangle 16"/>
            <p:cNvSpPr/>
            <p:nvPr/>
          </p:nvSpPr>
          <p:spPr>
            <a:xfrm>
              <a:off x="6950477" y="3582076"/>
              <a:ext cx="4924670" cy="1190956"/>
            </a:xfrm>
            <a:prstGeom prst="roundRect">
              <a:avLst/>
            </a:prstGeom>
            <a:solidFill>
              <a:srgbClr val="60A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Homicide, sexual battery, or other felony involving violence</a:t>
              </a:r>
            </a:p>
          </p:txBody>
        </p:sp>
      </p:grpSp>
      <p:sp>
        <p:nvSpPr>
          <p:cNvPr id="11" name="Chevron 10"/>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79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00" y="419054"/>
            <a:ext cx="6843248" cy="1088136"/>
          </a:xfrm>
        </p:spPr>
        <p:txBody>
          <a:bodyPr>
            <a:normAutofit/>
          </a:bodyPr>
          <a:lstStyle/>
          <a:p>
            <a:r>
              <a:rPr lang="en-US" sz="5400" b="1" dirty="0"/>
              <a:t>Learning Objectives</a:t>
            </a:r>
          </a:p>
        </p:txBody>
      </p:sp>
      <p:sp>
        <p:nvSpPr>
          <p:cNvPr id="3" name="Content Placeholder 2"/>
          <p:cNvSpPr>
            <a:spLocks noGrp="1"/>
          </p:cNvSpPr>
          <p:nvPr>
            <p:ph idx="1"/>
          </p:nvPr>
        </p:nvSpPr>
        <p:spPr>
          <a:xfrm>
            <a:off x="1388844" y="1801956"/>
            <a:ext cx="9817038" cy="4343400"/>
          </a:xfrm>
        </p:spPr>
        <p:txBody>
          <a:bodyPr>
            <a:normAutofit/>
          </a:bodyPr>
          <a:lstStyle/>
          <a:p>
            <a:pPr marL="45720" lvl="0" indent="0">
              <a:buNone/>
            </a:pPr>
            <a:r>
              <a:rPr lang="en-US" sz="2800" b="1" dirty="0"/>
              <a:t>Identify what information needs to be gathered and assessed in a Relative/Non-relative Unified Home Study.</a:t>
            </a:r>
            <a:br>
              <a:rPr lang="en-US" sz="2800" b="1" dirty="0"/>
            </a:br>
            <a:endParaRPr lang="en-US" sz="2800" b="1" dirty="0"/>
          </a:p>
          <a:p>
            <a:pPr marL="45720" lvl="0" indent="0">
              <a:buNone/>
            </a:pPr>
            <a:r>
              <a:rPr lang="en-US" sz="2800" b="1" dirty="0"/>
              <a:t>Demonstrate how to gather the necessary information for the Relative/Non-relative Unified Home Study.</a:t>
            </a:r>
            <a:br>
              <a:rPr lang="en-US" sz="2800" b="1" dirty="0"/>
            </a:br>
            <a:endParaRPr lang="en-US" sz="2800" b="1" dirty="0"/>
          </a:p>
          <a:p>
            <a:pPr marL="45720" indent="0">
              <a:buNone/>
            </a:pPr>
            <a:r>
              <a:rPr lang="en-US" sz="2800" b="1" dirty="0"/>
              <a:t>Demonstrate how to document a Relative/Non-relative Unified Home Study using FSFN.  </a:t>
            </a:r>
          </a:p>
        </p:txBody>
      </p:sp>
      <p:pic>
        <p:nvPicPr>
          <p:cNvPr id="4" name="Picture 3"/>
          <p:cNvPicPr>
            <a:picLocks noChangeAspect="1"/>
          </p:cNvPicPr>
          <p:nvPr/>
        </p:nvPicPr>
        <p:blipFill>
          <a:blip r:embed="rId3"/>
          <a:stretch>
            <a:fillRect/>
          </a:stretch>
        </p:blipFill>
        <p:spPr>
          <a:xfrm>
            <a:off x="462412" y="1732547"/>
            <a:ext cx="926432" cy="1235242"/>
          </a:xfrm>
          <a:prstGeom prst="rect">
            <a:avLst/>
          </a:prstGeom>
        </p:spPr>
      </p:pic>
      <p:sp>
        <p:nvSpPr>
          <p:cNvPr id="5"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a:t>
            </a:r>
          </a:p>
        </p:txBody>
      </p:sp>
      <p:pic>
        <p:nvPicPr>
          <p:cNvPr id="6" name="Picture 5"/>
          <p:cNvPicPr>
            <a:picLocks noChangeAspect="1"/>
          </p:cNvPicPr>
          <p:nvPr/>
        </p:nvPicPr>
        <p:blipFill>
          <a:blip r:embed="rId3"/>
          <a:stretch>
            <a:fillRect/>
          </a:stretch>
        </p:blipFill>
        <p:spPr>
          <a:xfrm>
            <a:off x="462412" y="3324699"/>
            <a:ext cx="926432" cy="1235242"/>
          </a:xfrm>
          <a:prstGeom prst="rect">
            <a:avLst/>
          </a:prstGeom>
        </p:spPr>
      </p:pic>
      <p:pic>
        <p:nvPicPr>
          <p:cNvPr id="7" name="Picture 6"/>
          <p:cNvPicPr>
            <a:picLocks noChangeAspect="1"/>
          </p:cNvPicPr>
          <p:nvPr/>
        </p:nvPicPr>
        <p:blipFill>
          <a:blip r:embed="rId3"/>
          <a:stretch>
            <a:fillRect/>
          </a:stretch>
        </p:blipFill>
        <p:spPr>
          <a:xfrm>
            <a:off x="462412" y="4916851"/>
            <a:ext cx="926432" cy="1235242"/>
          </a:xfrm>
          <a:prstGeom prst="rect">
            <a:avLst/>
          </a:prstGeom>
        </p:spPr>
      </p:pic>
    </p:spTree>
    <p:custDataLst>
      <p:tags r:id="rId1"/>
    </p:custDataLst>
    <p:extLst>
      <p:ext uri="{BB962C8B-B14F-4D97-AF65-F5344CB8AC3E}">
        <p14:creationId xmlns:p14="http://schemas.microsoft.com/office/powerpoint/2010/main" val="38896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43432"/>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3.20</a:t>
            </a:r>
          </a:p>
        </p:txBody>
      </p:sp>
      <p:sp>
        <p:nvSpPr>
          <p:cNvPr id="10" name="Content Placeholder 13"/>
          <p:cNvSpPr>
            <a:spLocks noGrp="1"/>
          </p:cNvSpPr>
          <p:nvPr>
            <p:ph idx="1"/>
          </p:nvPr>
        </p:nvSpPr>
        <p:spPr>
          <a:xfrm>
            <a:off x="1274768" y="1149514"/>
            <a:ext cx="10131169" cy="1045062"/>
          </a:xfrm>
        </p:spPr>
        <p:txBody>
          <a:bodyPr>
            <a:normAutofit fontScale="92500" lnSpcReduction="10000"/>
          </a:bodyPr>
          <a:lstStyle/>
          <a:p>
            <a:pPr marL="44450" indent="0" algn="ctr">
              <a:buClr>
                <a:schemeClr val="accent1">
                  <a:lumMod val="50000"/>
                </a:schemeClr>
              </a:buClr>
              <a:buNone/>
            </a:pPr>
            <a:r>
              <a:rPr lang="en-US" sz="2800" b="1" dirty="0"/>
              <a:t>Children cannot be placed with a person who has been convicted of a felony, within the last five years, within the following categories:</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915961" y="2510149"/>
            <a:ext cx="10307121" cy="2361525"/>
            <a:chOff x="1368554" y="2190642"/>
            <a:chExt cx="10307121" cy="2361525"/>
          </a:xfrm>
        </p:grpSpPr>
        <p:sp>
          <p:nvSpPr>
            <p:cNvPr id="12" name="Oval 11"/>
            <p:cNvSpPr/>
            <p:nvPr/>
          </p:nvSpPr>
          <p:spPr>
            <a:xfrm>
              <a:off x="1368554"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Assault</a:t>
              </a:r>
            </a:p>
          </p:txBody>
        </p:sp>
        <p:sp>
          <p:nvSpPr>
            <p:cNvPr id="15" name="Oval 14"/>
            <p:cNvSpPr/>
            <p:nvPr/>
          </p:nvSpPr>
          <p:spPr>
            <a:xfrm>
              <a:off x="3306925"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Battery</a:t>
              </a:r>
            </a:p>
          </p:txBody>
        </p:sp>
        <p:sp>
          <p:nvSpPr>
            <p:cNvPr id="16" name="Oval 15"/>
            <p:cNvSpPr/>
            <p:nvPr/>
          </p:nvSpPr>
          <p:spPr>
            <a:xfrm>
              <a:off x="6359318"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 drug-related offense</a:t>
              </a:r>
            </a:p>
          </p:txBody>
        </p:sp>
        <p:sp>
          <p:nvSpPr>
            <p:cNvPr id="17" name="Oval 16"/>
            <p:cNvSpPr/>
            <p:nvPr/>
          </p:nvSpPr>
          <p:spPr>
            <a:xfrm>
              <a:off x="8275113"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Resisting arrest with violence</a:t>
              </a:r>
            </a:p>
          </p:txBody>
        </p:sp>
      </p:grpSp>
      <p:sp>
        <p:nvSpPr>
          <p:cNvPr id="14" name="Chevron 13"/>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240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3.21</a:t>
            </a:r>
          </a:p>
        </p:txBody>
      </p:sp>
      <p:sp>
        <p:nvSpPr>
          <p:cNvPr id="10" name="Content Placeholder 13"/>
          <p:cNvSpPr>
            <a:spLocks noGrp="1"/>
          </p:cNvSpPr>
          <p:nvPr>
            <p:ph idx="1"/>
          </p:nvPr>
        </p:nvSpPr>
        <p:spPr>
          <a:xfrm>
            <a:off x="1939679" y="1908927"/>
            <a:ext cx="8567428" cy="1820388"/>
          </a:xfrm>
        </p:spPr>
        <p:txBody>
          <a:bodyPr>
            <a:normAutofit/>
          </a:bodyPr>
          <a:lstStyle/>
          <a:p>
            <a:pPr marL="45720" indent="0" algn="ctr">
              <a:buNone/>
            </a:pPr>
            <a:r>
              <a:rPr lang="en-US" sz="2800" b="1" dirty="0"/>
              <a:t>Within FSFN, Case Managers must document the records obtained and their thorough analysis of the background check results within the Background Check Information page. </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128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3.22</a:t>
            </a:r>
          </a:p>
        </p:txBody>
      </p:sp>
      <p:pic>
        <p:nvPicPr>
          <p:cNvPr id="8" name="Picture 7"/>
          <p:cNvPicPr/>
          <p:nvPr/>
        </p:nvPicPr>
        <p:blipFill>
          <a:blip r:embed="rId3"/>
          <a:stretch>
            <a:fillRect/>
          </a:stretch>
        </p:blipFill>
        <p:spPr>
          <a:xfrm>
            <a:off x="704851" y="1034302"/>
            <a:ext cx="8486770" cy="5246594"/>
          </a:xfrm>
          <a:prstGeom prst="rect">
            <a:avLst/>
          </a:prstGeom>
          <a:noFill/>
          <a:ln w="12700">
            <a:solidFill>
              <a:schemeClr val="tx1">
                <a:lumMod val="50000"/>
              </a:schemeClr>
            </a:solidFill>
          </a:ln>
        </p:spPr>
      </p:pic>
      <p:sp>
        <p:nvSpPr>
          <p:cNvPr id="7" name="Oval 6"/>
          <p:cNvSpPr/>
          <p:nvPr/>
        </p:nvSpPr>
        <p:spPr>
          <a:xfrm>
            <a:off x="8305800" y="3663316"/>
            <a:ext cx="991711" cy="458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2960" y="2198276"/>
            <a:ext cx="85344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Oval 10"/>
          <p:cNvSpPr/>
          <p:nvPr/>
        </p:nvSpPr>
        <p:spPr>
          <a:xfrm>
            <a:off x="822960" y="3581325"/>
            <a:ext cx="1600199" cy="26011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3" name="Rectangle 2"/>
          <p:cNvSpPr/>
          <p:nvPr/>
        </p:nvSpPr>
        <p:spPr>
          <a:xfrm>
            <a:off x="2489831" y="472752"/>
            <a:ext cx="508196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Prior Intakes Investigations/Referrals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7382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3.23</a:t>
            </a:r>
          </a:p>
        </p:txBody>
      </p:sp>
      <p:pic>
        <p:nvPicPr>
          <p:cNvPr id="7" name="Picture 6"/>
          <p:cNvPicPr/>
          <p:nvPr/>
        </p:nvPicPr>
        <p:blipFill>
          <a:blip r:embed="rId3"/>
          <a:stretch>
            <a:fillRect/>
          </a:stretch>
        </p:blipFill>
        <p:spPr>
          <a:xfrm>
            <a:off x="812807" y="951351"/>
            <a:ext cx="8213658" cy="5358807"/>
          </a:xfrm>
          <a:prstGeom prst="rect">
            <a:avLst/>
          </a:prstGeom>
          <a:noFill/>
          <a:ln w="12700">
            <a:solidFill>
              <a:schemeClr val="tx1">
                <a:lumMod val="50000"/>
              </a:schemeClr>
            </a:solidFill>
          </a:ln>
        </p:spPr>
      </p:pic>
      <p:sp>
        <p:nvSpPr>
          <p:cNvPr id="9" name="Oval 8"/>
          <p:cNvSpPr/>
          <p:nvPr/>
        </p:nvSpPr>
        <p:spPr>
          <a:xfrm>
            <a:off x="957146" y="2444077"/>
            <a:ext cx="523781" cy="914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Oval 10"/>
          <p:cNvSpPr/>
          <p:nvPr/>
        </p:nvSpPr>
        <p:spPr>
          <a:xfrm>
            <a:off x="6181381" y="3329379"/>
            <a:ext cx="1687929" cy="30965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8" name="Rectangle 7"/>
          <p:cNvSpPr/>
          <p:nvPr/>
        </p:nvSpPr>
        <p:spPr>
          <a:xfrm>
            <a:off x="2489831" y="472752"/>
            <a:ext cx="4320413"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Requesting Background Checks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8122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3.24</a:t>
            </a:r>
          </a:p>
        </p:txBody>
      </p:sp>
      <p:pic>
        <p:nvPicPr>
          <p:cNvPr id="7" name="Picture 6" descr="C:\Users\brooks-lisa\Documents\My Received Files\L_FDC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21" y="1063618"/>
            <a:ext cx="8619509" cy="5204950"/>
          </a:xfrm>
          <a:prstGeom prst="rect">
            <a:avLst/>
          </a:prstGeom>
          <a:noFill/>
          <a:ln w="12700">
            <a:solidFill>
              <a:schemeClr val="tx1">
                <a:lumMod val="50000"/>
              </a:schemeClr>
            </a:solidFill>
          </a:ln>
        </p:spPr>
      </p:pic>
      <p:sp>
        <p:nvSpPr>
          <p:cNvPr id="8" name="Rectangle 7"/>
          <p:cNvSpPr/>
          <p:nvPr/>
        </p:nvSpPr>
        <p:spPr>
          <a:xfrm>
            <a:off x="1508756" y="459637"/>
            <a:ext cx="7130478"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Documenting Background Check Results and Analysis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9" name="Oval 8"/>
          <p:cNvSpPr/>
          <p:nvPr/>
        </p:nvSpPr>
        <p:spPr>
          <a:xfrm>
            <a:off x="533400" y="5172159"/>
            <a:ext cx="1114425" cy="5714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32009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3.25</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180241" y="1137724"/>
            <a:ext cx="5773270" cy="5109882"/>
          </a:xfrm>
          <a:prstGeom prst="rect">
            <a:avLst/>
          </a:prstGeom>
          <a:noFill/>
          <a:ln w="12700">
            <a:solidFill>
              <a:schemeClr val="tx1">
                <a:lumMod val="50000"/>
              </a:schemeClr>
            </a:solidFill>
          </a:ln>
        </p:spPr>
      </p:pic>
      <p:sp>
        <p:nvSpPr>
          <p:cNvPr id="9" name="Oval 8"/>
          <p:cNvSpPr/>
          <p:nvPr/>
        </p:nvSpPr>
        <p:spPr>
          <a:xfrm>
            <a:off x="2294703" y="3345042"/>
            <a:ext cx="2685670" cy="4279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0218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3.26</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p:cNvPicPr/>
          <p:nvPr/>
        </p:nvPicPr>
        <p:blipFill>
          <a:blip r:embed="rId4"/>
          <a:stretch>
            <a:fillRect/>
          </a:stretch>
        </p:blipFill>
        <p:spPr>
          <a:xfrm>
            <a:off x="820132" y="1172788"/>
            <a:ext cx="8234217" cy="5102506"/>
          </a:xfrm>
          <a:prstGeom prst="rect">
            <a:avLst/>
          </a:prstGeom>
          <a:noFill/>
          <a:ln w="12700">
            <a:solidFill>
              <a:schemeClr val="tx1">
                <a:lumMod val="50000"/>
              </a:schemeClr>
            </a:solidFill>
          </a:ln>
        </p:spPr>
      </p:pic>
      <p:sp>
        <p:nvSpPr>
          <p:cNvPr id="9" name="Oval 8"/>
          <p:cNvSpPr/>
          <p:nvPr/>
        </p:nvSpPr>
        <p:spPr>
          <a:xfrm>
            <a:off x="7773650" y="2467992"/>
            <a:ext cx="1100831" cy="2219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64409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3.27</a:t>
            </a:r>
          </a:p>
        </p:txBody>
      </p:sp>
      <p:pic>
        <p:nvPicPr>
          <p:cNvPr id="3" name="Picture 2"/>
          <p:cNvPicPr>
            <a:picLocks noChangeAspect="1"/>
          </p:cNvPicPr>
          <p:nvPr/>
        </p:nvPicPr>
        <p:blipFill>
          <a:blip r:embed="rId4"/>
          <a:stretch>
            <a:fillRect/>
          </a:stretch>
        </p:blipFill>
        <p:spPr>
          <a:xfrm>
            <a:off x="1676400" y="1019661"/>
            <a:ext cx="6795136" cy="5275667"/>
          </a:xfrm>
          <a:prstGeom prst="rect">
            <a:avLst/>
          </a:prstGeom>
          <a:ln w="12700">
            <a:solidFill>
              <a:schemeClr val="tx2"/>
            </a:solidFill>
          </a:ln>
        </p:spPr>
      </p:pic>
      <p:sp>
        <p:nvSpPr>
          <p:cNvPr id="7" name="Rectangle 6"/>
          <p:cNvSpPr/>
          <p:nvPr/>
        </p:nvSpPr>
        <p:spPr>
          <a:xfrm>
            <a:off x="1806823" y="446989"/>
            <a:ext cx="65342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insert clearance from different sources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5"/>
          <a:stretch>
            <a:fillRect/>
          </a:stretch>
        </p:blipFill>
        <p:spPr>
          <a:xfrm>
            <a:off x="9848712" y="1416662"/>
            <a:ext cx="2133600" cy="2133600"/>
          </a:xfrm>
          <a:prstGeom prst="rect">
            <a:avLst/>
          </a:prstGeom>
        </p:spPr>
      </p:pic>
    </p:spTree>
    <p:custDataLst>
      <p:tags r:id="rId2"/>
    </p:custDataLst>
    <p:extLst>
      <p:ext uri="{BB962C8B-B14F-4D97-AF65-F5344CB8AC3E}">
        <p14:creationId xmlns:p14="http://schemas.microsoft.com/office/powerpoint/2010/main" val="3366599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0"/>
            <a:ext cx="10987898" cy="1631576"/>
          </a:xfrm>
        </p:spPr>
        <p:txBody>
          <a:bodyPr>
            <a:noAutofit/>
          </a:bodyPr>
          <a:lstStyle/>
          <a:p>
            <a:pPr algn="ctr"/>
            <a:r>
              <a:rPr lang="en-US" sz="5400" b="1" dirty="0"/>
              <a:t>General Information Discussed during the Interview</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3.28</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aphicFrame>
        <p:nvGraphicFramePr>
          <p:cNvPr id="2" name="Diagram 1"/>
          <p:cNvGraphicFramePr/>
          <p:nvPr>
            <p:extLst>
              <p:ext uri="{D42A27DB-BD31-4B8C-83A1-F6EECF244321}">
                <p14:modId xmlns:p14="http://schemas.microsoft.com/office/powerpoint/2010/main" val="3376860812"/>
              </p:ext>
            </p:extLst>
          </p:nvPr>
        </p:nvGraphicFramePr>
        <p:xfrm>
          <a:off x="649705" y="2112063"/>
          <a:ext cx="11022342" cy="3662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519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1" y="1"/>
            <a:ext cx="10987899" cy="1649506"/>
          </a:xfrm>
        </p:spPr>
        <p:txBody>
          <a:bodyPr>
            <a:noAutofit/>
          </a:bodyPr>
          <a:lstStyle/>
          <a:p>
            <a:pPr algn="ctr"/>
            <a:r>
              <a:rPr lang="en-US" sz="5400" b="1" dirty="0"/>
              <a:t>General Information Discussed </a:t>
            </a:r>
            <a:br>
              <a:rPr lang="en-US" sz="5400" b="1" dirty="0"/>
            </a:br>
            <a:r>
              <a:rPr lang="en-US" sz="5400" b="1" dirty="0"/>
              <a:t>during the Interview,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3.29</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aphicFrame>
        <p:nvGraphicFramePr>
          <p:cNvPr id="2" name="Diagram 1"/>
          <p:cNvGraphicFramePr/>
          <p:nvPr>
            <p:extLst>
              <p:ext uri="{D42A27DB-BD31-4B8C-83A1-F6EECF244321}">
                <p14:modId xmlns:p14="http://schemas.microsoft.com/office/powerpoint/2010/main" val="3869639013"/>
              </p:ext>
            </p:extLst>
          </p:nvPr>
        </p:nvGraphicFramePr>
        <p:xfrm>
          <a:off x="730152" y="2014003"/>
          <a:ext cx="11022342" cy="3662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5257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13"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337351" y="35858"/>
            <a:ext cx="11611994" cy="1507957"/>
          </a:xfrm>
        </p:spPr>
        <p:txBody>
          <a:bodyPr>
            <a:noAutofit/>
          </a:bodyPr>
          <a:lstStyle/>
          <a:p>
            <a:pPr algn="ctr"/>
            <a:r>
              <a:rPr lang="en-US" sz="5400" b="1" dirty="0"/>
              <a:t>Relative/Non-relative Unified Home Study</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a:t>
            </a:r>
          </a:p>
        </p:txBody>
      </p:sp>
      <p:pic>
        <p:nvPicPr>
          <p:cNvPr id="4" name="Picture 3"/>
          <p:cNvPicPr>
            <a:picLocks noChangeAspect="1"/>
          </p:cNvPicPr>
          <p:nvPr/>
        </p:nvPicPr>
        <p:blipFill>
          <a:blip r:embed="rId4"/>
          <a:stretch>
            <a:fillRect/>
          </a:stretch>
        </p:blipFill>
        <p:spPr>
          <a:xfrm rot="21191262">
            <a:off x="1979755" y="2139164"/>
            <a:ext cx="5032140" cy="3782829"/>
          </a:xfrm>
          <a:prstGeom prst="rect">
            <a:avLst/>
          </a:prstGeom>
          <a:ln w="28575">
            <a:solidFill>
              <a:schemeClr val="accent1">
                <a:lumMod val="50000"/>
              </a:schemeClr>
            </a:solidFill>
          </a:ln>
        </p:spPr>
      </p:pic>
    </p:spTree>
    <p:custDataLst>
      <p:tags r:id="rId1"/>
    </p:custDataLst>
    <p:extLst>
      <p:ext uri="{BB962C8B-B14F-4D97-AF65-F5344CB8AC3E}">
        <p14:creationId xmlns:p14="http://schemas.microsoft.com/office/powerpoint/2010/main" val="16222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8918" y="120600"/>
            <a:ext cx="10879379" cy="886456"/>
          </a:xfrm>
        </p:spPr>
        <p:txBody>
          <a:bodyPr>
            <a:noAutofit/>
          </a:bodyPr>
          <a:lstStyle/>
          <a:p>
            <a:pPr algn="ctr"/>
            <a:r>
              <a:rPr lang="en-US" sz="5400" b="1" dirty="0"/>
              <a:t>Caregiver Supports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3.30</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447210" y="1700540"/>
            <a:ext cx="10883152" cy="2592228"/>
            <a:chOff x="386250" y="1696407"/>
            <a:chExt cx="10883152" cy="2592228"/>
          </a:xfrm>
        </p:grpSpPr>
        <p:grpSp>
          <p:nvGrpSpPr>
            <p:cNvPr id="3" name="Group 2"/>
            <p:cNvGrpSpPr/>
            <p:nvPr/>
          </p:nvGrpSpPr>
          <p:grpSpPr>
            <a:xfrm>
              <a:off x="386250" y="1696407"/>
              <a:ext cx="10883152" cy="2592228"/>
              <a:chOff x="649705" y="2913701"/>
              <a:chExt cx="10318847" cy="2124456"/>
            </a:xfrm>
            <a:solidFill>
              <a:schemeClr val="accent1">
                <a:lumMod val="60000"/>
                <a:lumOff val="40000"/>
              </a:schemeClr>
            </a:solidFill>
          </p:grpSpPr>
          <p:sp>
            <p:nvSpPr>
              <p:cNvPr id="11" name="Rounded Rectangle 10"/>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Medical Insurance (Medicaid)</a:t>
                </a:r>
              </a:p>
            </p:txBody>
          </p:sp>
          <p:sp>
            <p:nvSpPr>
              <p:cNvPr id="12" name="Rounded Rectangle 11"/>
              <p:cNvSpPr/>
              <p:nvPr/>
            </p:nvSpPr>
            <p:spPr>
              <a:xfrm>
                <a:off x="7812976" y="292014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“Child-only” Temporary Cash Assistance</a:t>
                </a:r>
              </a:p>
            </p:txBody>
          </p:sp>
          <p:sp>
            <p:nvSpPr>
              <p:cNvPr id="14" name="Rounded Rectangle 13"/>
              <p:cNvSpPr/>
              <p:nvPr/>
            </p:nvSpPr>
            <p:spPr>
              <a:xfrm>
                <a:off x="4231341" y="2916843"/>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“At-risk” Child Care Referral</a:t>
                </a:r>
              </a:p>
            </p:txBody>
          </p:sp>
          <p:sp>
            <p:nvSpPr>
              <p:cNvPr id="15" name="Rounded Rectangle 14"/>
              <p:cNvSpPr/>
              <p:nvPr/>
            </p:nvSpPr>
            <p:spPr>
              <a:xfrm>
                <a:off x="649705" y="4099388"/>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Relative Caregiver Program (RCP)</a:t>
                </a:r>
              </a:p>
            </p:txBody>
          </p:sp>
          <p:sp>
            <p:nvSpPr>
              <p:cNvPr id="16" name="Rounded Rectangle 15"/>
              <p:cNvSpPr/>
              <p:nvPr/>
            </p:nvSpPr>
            <p:spPr>
              <a:xfrm>
                <a:off x="4231341" y="4105828"/>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Non-Relative Caregiver Program (NRCP)</a:t>
                </a:r>
              </a:p>
            </p:txBody>
          </p:sp>
        </p:grpSp>
        <p:sp>
          <p:nvSpPr>
            <p:cNvPr id="18" name="Rounded Rectangle 17"/>
            <p:cNvSpPr/>
            <p:nvPr/>
          </p:nvSpPr>
          <p:spPr>
            <a:xfrm>
              <a:off x="7941258" y="3151022"/>
              <a:ext cx="3328144" cy="11376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DCF Tuition and Fee Exemption</a:t>
              </a:r>
            </a:p>
          </p:txBody>
        </p:sp>
      </p:grpSp>
    </p:spTree>
    <p:custDataLst>
      <p:tags r:id="rId1"/>
    </p:custDataLst>
    <p:extLst>
      <p:ext uri="{BB962C8B-B14F-4D97-AF65-F5344CB8AC3E}">
        <p14:creationId xmlns:p14="http://schemas.microsoft.com/office/powerpoint/2010/main" val="300673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3.31</a:t>
            </a:r>
          </a:p>
        </p:txBody>
      </p:sp>
      <p:sp>
        <p:nvSpPr>
          <p:cNvPr id="8" name="Title 12"/>
          <p:cNvSpPr>
            <a:spLocks noGrp="1"/>
          </p:cNvSpPr>
          <p:nvPr>
            <p:ph type="title"/>
          </p:nvPr>
        </p:nvSpPr>
        <p:spPr>
          <a:xfrm>
            <a:off x="547252" y="826202"/>
            <a:ext cx="6682010" cy="1475038"/>
          </a:xfrm>
        </p:spPr>
        <p:txBody>
          <a:bodyPr>
            <a:noAutofit/>
          </a:bodyPr>
          <a:lstStyle/>
          <a:p>
            <a:pPr algn="ctr"/>
            <a:r>
              <a:rPr lang="en-US" sz="4000" b="1" dirty="0"/>
              <a:t>Financial Security, Resources, and Child Care Arrangements</a:t>
            </a:r>
          </a:p>
        </p:txBody>
      </p:sp>
    </p:spTree>
    <p:custDataLst>
      <p:tags r:id="rId1"/>
    </p:custDataLst>
    <p:extLst>
      <p:ext uri="{BB962C8B-B14F-4D97-AF65-F5344CB8AC3E}">
        <p14:creationId xmlns:p14="http://schemas.microsoft.com/office/powerpoint/2010/main" val="204990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1475038"/>
          </a:xfrm>
        </p:spPr>
        <p:txBody>
          <a:bodyPr>
            <a:noAutofit/>
          </a:bodyPr>
          <a:lstStyle/>
          <a:p>
            <a:pPr algn="ctr"/>
            <a:r>
              <a:rPr lang="en-US" sz="5400" b="1" dirty="0"/>
              <a:t>Financial Security, Resources, and Child Care Arrangements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3.32</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1" name="Group 20"/>
          <p:cNvGrpSpPr/>
          <p:nvPr/>
        </p:nvGrpSpPr>
        <p:grpSpPr>
          <a:xfrm>
            <a:off x="1200399" y="1967349"/>
            <a:ext cx="9614331" cy="2888364"/>
            <a:chOff x="1368554" y="1993982"/>
            <a:chExt cx="9614331" cy="2888364"/>
          </a:xfrm>
        </p:grpSpPr>
        <p:grpSp>
          <p:nvGrpSpPr>
            <p:cNvPr id="3" name="Group 2"/>
            <p:cNvGrpSpPr/>
            <p:nvPr/>
          </p:nvGrpSpPr>
          <p:grpSpPr>
            <a:xfrm>
              <a:off x="1368554" y="1993982"/>
              <a:ext cx="9614331" cy="2810524"/>
              <a:chOff x="2035892" y="2023737"/>
              <a:chExt cx="9614331" cy="2810524"/>
            </a:xfrm>
          </p:grpSpPr>
          <p:sp>
            <p:nvSpPr>
              <p:cNvPr id="8" name="Freeform 7"/>
              <p:cNvSpPr/>
              <p:nvPr/>
            </p:nvSpPr>
            <p:spPr>
              <a:xfrm rot="16200000">
                <a:off x="1801682" y="2257947"/>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05893" tIns="89155" rIns="115572" bIns="1873681"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9" name="Freeform 8"/>
              <p:cNvSpPr/>
              <p:nvPr/>
            </p:nvSpPr>
            <p:spPr>
              <a:xfrm>
                <a:off x="2504314"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Financial Breakdown</a:t>
                </a:r>
              </a:p>
            </p:txBody>
          </p:sp>
          <p:sp>
            <p:nvSpPr>
              <p:cNvPr id="10" name="Freeform 9"/>
              <p:cNvSpPr/>
              <p:nvPr/>
            </p:nvSpPr>
            <p:spPr>
              <a:xfrm rot="16200000">
                <a:off x="4225758" y="2257947"/>
                <a:ext cx="2810523" cy="2342104"/>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505894" tIns="89155" rIns="115571" bIns="1873682"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2" name="Flowchart: Extract 11"/>
              <p:cNvSpPr/>
              <p:nvPr/>
            </p:nvSpPr>
            <p:spPr>
              <a:xfrm rot="5400000">
                <a:off x="4265201" y="4256997"/>
                <a:ext cx="412957" cy="351315"/>
              </a:xfrm>
              <a:prstGeom prst="flowChartExtra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p:cNvSpPr/>
              <p:nvPr/>
            </p:nvSpPr>
            <p:spPr>
              <a:xfrm>
                <a:off x="4928390"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134085"/>
                  <a:satOff val="-3695"/>
                  <a:lumOff val="9255"/>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Additional Monthly Support</a:t>
                </a:r>
              </a:p>
            </p:txBody>
          </p:sp>
          <p:sp>
            <p:nvSpPr>
              <p:cNvPr id="15" name="Freeform 14"/>
              <p:cNvSpPr/>
              <p:nvPr/>
            </p:nvSpPr>
            <p:spPr>
              <a:xfrm rot="16200000">
                <a:off x="6649834" y="2257948"/>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505894" tIns="89155" rIns="115571" bIns="1873681" numCol="1" spcCol="1270" anchor="t" anchorCtr="0">
                <a:noAutofit/>
              </a:bodyPr>
              <a:lstStyle/>
              <a:p>
                <a:pPr lvl="0" algn="r" defTabSz="1155700">
                  <a:lnSpc>
                    <a:spcPct val="90000"/>
                  </a:lnSpc>
                  <a:spcBef>
                    <a:spcPct val="0"/>
                  </a:spcBef>
                  <a:spcAft>
                    <a:spcPct val="35000"/>
                  </a:spcAft>
                </a:pPr>
                <a:endParaRPr lang="en-US" sz="2400" b="1" kern="1200">
                  <a:solidFill>
                    <a:schemeClr val="tx1"/>
                  </a:solidFill>
                </a:endParaRPr>
              </a:p>
            </p:txBody>
          </p:sp>
          <p:sp>
            <p:nvSpPr>
              <p:cNvPr id="16" name="Flowchart: Extract 15"/>
              <p:cNvSpPr/>
              <p:nvPr/>
            </p:nvSpPr>
            <p:spPr>
              <a:xfrm rot="5400000">
                <a:off x="6689277" y="4256997"/>
                <a:ext cx="412957" cy="351315"/>
              </a:xfrm>
              <a:prstGeom prst="flowChartExtract">
                <a:avLst/>
              </a:prstGeom>
            </p:spPr>
            <p:style>
              <a:lnRef idx="2">
                <a:schemeClr val="accent1">
                  <a:shade val="80000"/>
                  <a:hueOff val="201127"/>
                  <a:satOff val="-5542"/>
                  <a:lumOff val="138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Freeform 16"/>
              <p:cNvSpPr/>
              <p:nvPr/>
            </p:nvSpPr>
            <p:spPr>
              <a:xfrm>
                <a:off x="7352466"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Household </a:t>
                </a:r>
                <a:r>
                  <a:rPr lang="en-US" sz="2400" b="1" dirty="0">
                    <a:solidFill>
                      <a:schemeClr val="tx1"/>
                    </a:solidFill>
                  </a:rPr>
                  <a:t>Information</a:t>
                </a:r>
                <a:endParaRPr lang="en-US" sz="2400" b="1" kern="1200" dirty="0">
                  <a:solidFill>
                    <a:schemeClr val="tx1"/>
                  </a:solidFill>
                </a:endParaRPr>
              </a:p>
            </p:txBody>
          </p:sp>
          <p:sp>
            <p:nvSpPr>
              <p:cNvPr id="18" name="Freeform 17"/>
              <p:cNvSpPr/>
              <p:nvPr/>
            </p:nvSpPr>
            <p:spPr>
              <a:xfrm rot="16200000">
                <a:off x="9073911" y="2257947"/>
                <a:ext cx="2810522"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505893" tIns="89153" rIns="115571" bIns="1873683"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9" name="Flowchart: Extract 18"/>
              <p:cNvSpPr/>
              <p:nvPr/>
            </p:nvSpPr>
            <p:spPr>
              <a:xfrm rot="5400000">
                <a:off x="9113353" y="4256997"/>
                <a:ext cx="412957" cy="351315"/>
              </a:xfrm>
              <a:prstGeom prst="flowChartExtract">
                <a:avLst/>
              </a:prstGeom>
            </p:spPr>
            <p:style>
              <a:lnRef idx="2">
                <a:schemeClr val="accent1">
                  <a:shade val="80000"/>
                  <a:hueOff val="402254"/>
                  <a:satOff val="-11084"/>
                  <a:lumOff val="2776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0" name="Freeform 19"/>
            <p:cNvSpPr/>
            <p:nvPr/>
          </p:nvSpPr>
          <p:spPr>
            <a:xfrm>
              <a:off x="9095981" y="2071824"/>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Family Situation</a:t>
              </a:r>
            </a:p>
          </p:txBody>
        </p:sp>
      </p:grpSp>
    </p:spTree>
    <p:custDataLst>
      <p:tags r:id="rId1"/>
    </p:custDataLst>
    <p:extLst>
      <p:ext uri="{BB962C8B-B14F-4D97-AF65-F5344CB8AC3E}">
        <p14:creationId xmlns:p14="http://schemas.microsoft.com/office/powerpoint/2010/main" val="31774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3.33</a:t>
            </a:r>
          </a:p>
        </p:txBody>
      </p:sp>
      <p:pic>
        <p:nvPicPr>
          <p:cNvPr id="8" name="Picture 7"/>
          <p:cNvPicPr/>
          <p:nvPr/>
        </p:nvPicPr>
        <p:blipFill>
          <a:blip r:embed="rId3"/>
          <a:stretch>
            <a:fillRect/>
          </a:stretch>
        </p:blipFill>
        <p:spPr>
          <a:xfrm>
            <a:off x="825624" y="921302"/>
            <a:ext cx="8278548" cy="5361998"/>
          </a:xfrm>
          <a:prstGeom prst="rect">
            <a:avLst/>
          </a:prstGeom>
          <a:noFill/>
          <a:ln w="12700">
            <a:solidFill>
              <a:schemeClr val="tx1">
                <a:lumMod val="50000"/>
              </a:schemeClr>
            </a:solidFill>
          </a:ln>
        </p:spPr>
      </p:pic>
      <p:sp>
        <p:nvSpPr>
          <p:cNvPr id="9" name="Oval 8"/>
          <p:cNvSpPr/>
          <p:nvPr/>
        </p:nvSpPr>
        <p:spPr>
          <a:xfrm>
            <a:off x="5200401" y="2773226"/>
            <a:ext cx="383651" cy="1652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176524" y="459637"/>
            <a:ext cx="3576748"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Employment Information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3215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3.34</a:t>
            </a:r>
          </a:p>
        </p:txBody>
      </p:sp>
      <p:pic>
        <p:nvPicPr>
          <p:cNvPr id="8" name="Picture 7"/>
          <p:cNvPicPr/>
          <p:nvPr/>
        </p:nvPicPr>
        <p:blipFill>
          <a:blip r:embed="rId3"/>
          <a:stretch>
            <a:fillRect/>
          </a:stretch>
        </p:blipFill>
        <p:spPr>
          <a:xfrm>
            <a:off x="941032" y="847621"/>
            <a:ext cx="8052048" cy="544079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76524" y="459637"/>
            <a:ext cx="3887603"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Employment Details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30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3.35</a:t>
            </a:r>
          </a:p>
        </p:txBody>
      </p:sp>
      <p:pic>
        <p:nvPicPr>
          <p:cNvPr id="7" name="Picture 6" descr="C:\Users\brooks-lisa\Documents\My Received Files\L_3B0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91" y="1789523"/>
            <a:ext cx="8685485" cy="2649312"/>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843115" y="474874"/>
            <a:ext cx="6253635"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Additional Monthly Support or Income</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5252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3.36</a:t>
            </a:r>
          </a:p>
        </p:txBody>
      </p:sp>
      <p:pic>
        <p:nvPicPr>
          <p:cNvPr id="8" name="Picture 7" descr="C:\Users\brooks-lisa\Documents\My Received Files\L_FEA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28" y="1849228"/>
            <a:ext cx="8693913" cy="264287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23523" y="459637"/>
            <a:ext cx="3631122"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Monthly Expenses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5345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3.37</a:t>
            </a:r>
          </a:p>
        </p:txBody>
      </p:sp>
      <p:pic>
        <p:nvPicPr>
          <p:cNvPr id="7" name="Picture 6" descr="C:\Users\brock-amber\Desktop\UHS\Emergency Placement - CPI\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585927" y="994299"/>
            <a:ext cx="8771140" cy="5301898"/>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766295" y="479829"/>
            <a:ext cx="2410403"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Family Situation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29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3.38</a:t>
            </a:r>
          </a:p>
        </p:txBody>
      </p:sp>
      <p:sp>
        <p:nvSpPr>
          <p:cNvPr id="8" name="Title 12"/>
          <p:cNvSpPr>
            <a:spLocks noGrp="1"/>
          </p:cNvSpPr>
          <p:nvPr>
            <p:ph type="title"/>
          </p:nvPr>
        </p:nvSpPr>
        <p:spPr>
          <a:xfrm>
            <a:off x="553673" y="548570"/>
            <a:ext cx="6675589" cy="1209989"/>
          </a:xfrm>
        </p:spPr>
        <p:txBody>
          <a:bodyPr>
            <a:noAutofit/>
          </a:bodyPr>
          <a:lstStyle/>
          <a:p>
            <a:pPr algn="ctr"/>
            <a:r>
              <a:rPr lang="en-US" sz="4000" b="1" dirty="0"/>
              <a:t>Narrative Family Assessment</a:t>
            </a:r>
          </a:p>
        </p:txBody>
      </p:sp>
    </p:spTree>
    <p:custDataLst>
      <p:tags r:id="rId1"/>
    </p:custDataLst>
    <p:extLst>
      <p:ext uri="{BB962C8B-B14F-4D97-AF65-F5344CB8AC3E}">
        <p14:creationId xmlns:p14="http://schemas.microsoft.com/office/powerpoint/2010/main" val="151564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Narrative Family Assessment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3.39</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368554" y="1776827"/>
            <a:ext cx="4407417" cy="4297175"/>
          </a:xfrm>
        </p:spPr>
        <p:txBody>
          <a:bodyPr>
            <a:normAutofit/>
          </a:bodyPr>
          <a:lstStyle/>
          <a:p>
            <a:pPr marL="45720" indent="0" algn="ctr">
              <a:buNone/>
            </a:pPr>
            <a:r>
              <a:rPr lang="en-US" sz="2400" b="1" dirty="0"/>
              <a:t>Case Managers must conduct a narrative family assessment and gather the needed information to fully evaluate the caregiver’s ability to provide a safe and nurturing environment for the child. </a:t>
            </a:r>
          </a:p>
          <a:p>
            <a:pPr marL="44450" indent="0" algn="ctr">
              <a:buClr>
                <a:schemeClr val="accent1">
                  <a:lumMod val="50000"/>
                </a:schemeClr>
              </a:buClr>
              <a:buNone/>
            </a:pPr>
            <a:endParaRPr lang="en-US" sz="2400" b="1" dirty="0"/>
          </a:p>
        </p:txBody>
      </p:sp>
      <p:sp>
        <p:nvSpPr>
          <p:cNvPr id="10" name="Content Placeholder 13"/>
          <p:cNvSpPr txBox="1">
            <a:spLocks/>
          </p:cNvSpPr>
          <p:nvPr/>
        </p:nvSpPr>
        <p:spPr>
          <a:xfrm>
            <a:off x="5775971" y="1776827"/>
            <a:ext cx="4661986" cy="282696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Information should be gathered through an interview process.</a:t>
            </a:r>
          </a:p>
        </p:txBody>
      </p:sp>
    </p:spTree>
    <p:custDataLst>
      <p:tags r:id="rId1"/>
    </p:custDataLst>
    <p:extLst>
      <p:ext uri="{BB962C8B-B14F-4D97-AF65-F5344CB8AC3E}">
        <p14:creationId xmlns:p14="http://schemas.microsoft.com/office/powerpoint/2010/main" val="12531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52336" y="53449"/>
            <a:ext cx="10074442" cy="1577788"/>
          </a:xfrm>
        </p:spPr>
        <p:txBody>
          <a:bodyPr>
            <a:noAutofit/>
          </a:bodyPr>
          <a:lstStyle/>
          <a:p>
            <a:pPr algn="ctr"/>
            <a:r>
              <a:rPr lang="en-US" sz="5400" b="1" dirty="0"/>
              <a:t>Situations Requiring a Relative/Non-relative UHS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p:cNvGrpSpPr/>
          <p:nvPr/>
        </p:nvGrpSpPr>
        <p:grpSpPr>
          <a:xfrm>
            <a:off x="1368554" y="1780024"/>
            <a:ext cx="9634971" cy="3180163"/>
            <a:chOff x="2621587" y="2430873"/>
            <a:chExt cx="8131970" cy="4122326"/>
          </a:xfrm>
        </p:grpSpPr>
        <p:grpSp>
          <p:nvGrpSpPr>
            <p:cNvPr id="4" name="Group 3"/>
            <p:cNvGrpSpPr/>
            <p:nvPr/>
          </p:nvGrpSpPr>
          <p:grpSpPr>
            <a:xfrm>
              <a:off x="2625557" y="2760133"/>
              <a:ext cx="8128000" cy="3793066"/>
              <a:chOff x="2625557" y="2760133"/>
              <a:chExt cx="8128000" cy="3793066"/>
            </a:xfrm>
          </p:grpSpPr>
          <p:sp>
            <p:nvSpPr>
              <p:cNvPr id="21" name="Freeform 20"/>
              <p:cNvSpPr/>
              <p:nvPr/>
            </p:nvSpPr>
            <p:spPr>
              <a:xfrm>
                <a:off x="2629525" y="2760133"/>
                <a:ext cx="2706687"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a:solidFill>
                <a:srgbClr val="A3D7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A child was placed in a relative or non-relative placement by a CPI and an Emergency Placement Home Study was completed and approved.  </a:t>
                </a:r>
              </a:p>
            </p:txBody>
          </p:sp>
          <p:sp>
            <p:nvSpPr>
              <p:cNvPr id="22" name="Freeform 21"/>
              <p:cNvSpPr/>
              <p:nvPr/>
            </p:nvSpPr>
            <p:spPr>
              <a:xfrm>
                <a:off x="5336213" y="2760133"/>
                <a:ext cx="2706687"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a:solidFill>
                <a:srgbClr val="A3D7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A Case Manager is placing a child with a relative/non-relative as an initial placement. </a:t>
                </a:r>
              </a:p>
              <a:p>
                <a:pPr lvl="0" algn="ctr" defTabSz="933450">
                  <a:lnSpc>
                    <a:spcPct val="90000"/>
                  </a:lnSpc>
                  <a:spcBef>
                    <a:spcPct val="0"/>
                  </a:spcBef>
                  <a:spcAft>
                    <a:spcPct val="35000"/>
                  </a:spcAft>
                </a:pPr>
                <a:r>
                  <a:rPr lang="en-US" sz="2100" b="1" dirty="0">
                    <a:solidFill>
                      <a:schemeClr val="tx1"/>
                    </a:solidFill>
                  </a:rPr>
                  <a:t>A Case Manager cannot complete Emergency Placement Home Studies.</a:t>
                </a:r>
                <a:endParaRPr lang="en-US" sz="2100" b="1" kern="1200" dirty="0">
                  <a:solidFill>
                    <a:schemeClr val="tx1"/>
                  </a:solidFill>
                </a:endParaRPr>
              </a:p>
            </p:txBody>
          </p:sp>
          <p:sp>
            <p:nvSpPr>
              <p:cNvPr id="23" name="Freeform 22"/>
              <p:cNvSpPr/>
              <p:nvPr/>
            </p:nvSpPr>
            <p:spPr>
              <a:xfrm>
                <a:off x="8042900" y="2760133"/>
                <a:ext cx="2706687"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a:solidFill>
                <a:srgbClr val="A3D7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To update an existing Relative/Non-relative </a:t>
                </a:r>
                <a:r>
                  <a:rPr lang="en-US" sz="2100" b="1" dirty="0">
                    <a:solidFill>
                      <a:schemeClr val="tx1"/>
                    </a:solidFill>
                  </a:rPr>
                  <a:t>UHS</a:t>
                </a:r>
                <a:r>
                  <a:rPr lang="en-US" sz="2100" b="1" kern="1200" dirty="0">
                    <a:solidFill>
                      <a:schemeClr val="tx1"/>
                    </a:solidFill>
                  </a:rPr>
                  <a:t>.  </a:t>
                </a:r>
              </a:p>
            </p:txBody>
          </p:sp>
          <p:sp>
            <p:nvSpPr>
              <p:cNvPr id="24" name="Rectangle 23"/>
              <p:cNvSpPr/>
              <p:nvPr/>
            </p:nvSpPr>
            <p:spPr>
              <a:xfrm>
                <a:off x="2625557" y="6173893"/>
                <a:ext cx="8128000" cy="379306"/>
              </a:xfrm>
              <a:prstGeom prst="rect">
                <a:avLst/>
              </a:prstGeom>
              <a:solidFill>
                <a:schemeClr val="accent1">
                  <a:lumMod val="75000"/>
                </a:schemeClr>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25" name="Rectangle 24"/>
            <p:cNvSpPr/>
            <p:nvPr/>
          </p:nvSpPr>
          <p:spPr>
            <a:xfrm>
              <a:off x="2621587" y="2430873"/>
              <a:ext cx="8128000" cy="379306"/>
            </a:xfrm>
            <a:prstGeom prst="rect">
              <a:avLst/>
            </a:prstGeom>
            <a:solidFill>
              <a:schemeClr val="accent1">
                <a:lumMod val="75000"/>
              </a:schemeClr>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13964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9184" y="153450"/>
            <a:ext cx="10879379" cy="1275519"/>
          </a:xfrm>
        </p:spPr>
        <p:txBody>
          <a:bodyPr>
            <a:noAutofit/>
          </a:bodyPr>
          <a:lstStyle/>
          <a:p>
            <a:pPr algn="ctr"/>
            <a:r>
              <a:rPr lang="en-US" sz="5400" b="1" dirty="0"/>
              <a:t>Narrative Family Assessment,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3.40</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546173" y="1510806"/>
            <a:ext cx="9444556" cy="657505"/>
          </a:xfrm>
        </p:spPr>
        <p:txBody>
          <a:bodyPr>
            <a:normAutofit/>
          </a:bodyPr>
          <a:lstStyle/>
          <a:p>
            <a:pPr marL="45720" indent="0" algn="ctr">
              <a:buNone/>
            </a:pPr>
            <a:r>
              <a:rPr lang="en-US" sz="2400" b="1" dirty="0"/>
              <a:t>The Narrative Family Assessment is split up into nine areas:</a:t>
            </a:r>
          </a:p>
        </p:txBody>
      </p:sp>
      <p:grpSp>
        <p:nvGrpSpPr>
          <p:cNvPr id="20" name="Group 19"/>
          <p:cNvGrpSpPr/>
          <p:nvPr/>
        </p:nvGrpSpPr>
        <p:grpSpPr>
          <a:xfrm>
            <a:off x="502023" y="2132453"/>
            <a:ext cx="11176863" cy="2791876"/>
            <a:chOff x="649705" y="2913700"/>
            <a:chExt cx="10318848" cy="3307094"/>
          </a:xfrm>
          <a:solidFill>
            <a:schemeClr val="accent1">
              <a:lumMod val="20000"/>
              <a:lumOff val="80000"/>
            </a:schemeClr>
          </a:solidFill>
        </p:grpSpPr>
        <p:sp>
          <p:nvSpPr>
            <p:cNvPr id="21" name="Rounded Rectangle 20"/>
            <p:cNvSpPr/>
            <p:nvPr/>
          </p:nvSpPr>
          <p:spPr>
            <a:xfrm>
              <a:off x="649705" y="5265505"/>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Education and Employment</a:t>
              </a:r>
            </a:p>
          </p:txBody>
        </p:sp>
        <p:sp>
          <p:nvSpPr>
            <p:cNvPr id="22" name="Rounded Rectangle 21"/>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Assess Caregiver</a:t>
              </a:r>
            </a:p>
          </p:txBody>
        </p:sp>
        <p:sp>
          <p:nvSpPr>
            <p:cNvPr id="23" name="Rounded Rectangle 22"/>
            <p:cNvSpPr/>
            <p:nvPr/>
          </p:nvSpPr>
          <p:spPr>
            <a:xfrm>
              <a:off x="649705" y="4099390"/>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Motivation</a:t>
              </a:r>
            </a:p>
          </p:txBody>
        </p:sp>
        <p:sp>
          <p:nvSpPr>
            <p:cNvPr id="24" name="Rounded Rectangle 23"/>
            <p:cNvSpPr/>
            <p:nvPr/>
          </p:nvSpPr>
          <p:spPr>
            <a:xfrm>
              <a:off x="4231341" y="2916843"/>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History</a:t>
              </a:r>
            </a:p>
          </p:txBody>
        </p:sp>
        <p:sp>
          <p:nvSpPr>
            <p:cNvPr id="25" name="Rounded Rectangle 24"/>
            <p:cNvSpPr/>
            <p:nvPr/>
          </p:nvSpPr>
          <p:spPr>
            <a:xfrm>
              <a:off x="4231341" y="4099389"/>
              <a:ext cx="3155576" cy="932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Children to Be Placed Interviews</a:t>
              </a:r>
            </a:p>
          </p:txBody>
        </p:sp>
        <p:sp>
          <p:nvSpPr>
            <p:cNvPr id="26" name="Rounded Rectangle 25"/>
            <p:cNvSpPr/>
            <p:nvPr/>
          </p:nvSpPr>
          <p:spPr>
            <a:xfrm>
              <a:off x="4231341" y="5288465"/>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References and Reviews</a:t>
              </a:r>
            </a:p>
          </p:txBody>
        </p:sp>
        <p:sp>
          <p:nvSpPr>
            <p:cNvPr id="27" name="Rounded Rectangle 26"/>
            <p:cNvSpPr/>
            <p:nvPr/>
          </p:nvSpPr>
          <p:spPr>
            <a:xfrm>
              <a:off x="7812977" y="2913700"/>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 History</a:t>
              </a:r>
            </a:p>
          </p:txBody>
        </p:sp>
        <p:sp>
          <p:nvSpPr>
            <p:cNvPr id="28" name="Rounded Rectangle 27"/>
            <p:cNvSpPr/>
            <p:nvPr/>
          </p:nvSpPr>
          <p:spPr>
            <a:xfrm>
              <a:off x="7812977" y="4099389"/>
              <a:ext cx="3155576" cy="932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Physical Environment</a:t>
              </a:r>
            </a:p>
          </p:txBody>
        </p:sp>
        <p:sp>
          <p:nvSpPr>
            <p:cNvPr id="29" name="Rounded Rectangle 28"/>
            <p:cNvSpPr/>
            <p:nvPr/>
          </p:nvSpPr>
          <p:spPr>
            <a:xfrm>
              <a:off x="7812977" y="5288465"/>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Support and Resources</a:t>
              </a:r>
            </a:p>
          </p:txBody>
        </p:sp>
      </p:grpSp>
    </p:spTree>
    <p:custDataLst>
      <p:tags r:id="rId1"/>
    </p:custDataLst>
    <p:extLst>
      <p:ext uri="{BB962C8B-B14F-4D97-AF65-F5344CB8AC3E}">
        <p14:creationId xmlns:p14="http://schemas.microsoft.com/office/powerpoint/2010/main" val="1243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3.41</a:t>
            </a:r>
          </a:p>
        </p:txBody>
      </p:sp>
      <p:pic>
        <p:nvPicPr>
          <p:cNvPr id="8" name="Picture 7"/>
          <p:cNvPicPr/>
          <p:nvPr/>
        </p:nvPicPr>
        <p:blipFill>
          <a:blip r:embed="rId3"/>
          <a:stretch>
            <a:fillRect/>
          </a:stretch>
        </p:blipFill>
        <p:spPr>
          <a:xfrm>
            <a:off x="645457" y="1013251"/>
            <a:ext cx="8606118" cy="524411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841390" y="2474584"/>
            <a:ext cx="1156086" cy="2242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0298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3.42</a:t>
            </a:r>
          </a:p>
        </p:txBody>
      </p:sp>
      <p:pic>
        <p:nvPicPr>
          <p:cNvPr id="7" name="Picture 6"/>
          <p:cNvPicPr/>
          <p:nvPr/>
        </p:nvPicPr>
        <p:blipFill>
          <a:blip r:embed="rId3"/>
          <a:stretch>
            <a:fillRect/>
          </a:stretch>
        </p:blipFill>
        <p:spPr>
          <a:xfrm>
            <a:off x="577049" y="1003335"/>
            <a:ext cx="8744504" cy="5290937"/>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41783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3.43</a:t>
            </a:r>
          </a:p>
        </p:txBody>
      </p:sp>
      <p:pic>
        <p:nvPicPr>
          <p:cNvPr id="3" name="Picture 2"/>
          <p:cNvPicPr>
            <a:picLocks noChangeAspect="1"/>
          </p:cNvPicPr>
          <p:nvPr/>
        </p:nvPicPr>
        <p:blipFill>
          <a:blip r:embed="rId3"/>
          <a:stretch>
            <a:fillRect/>
          </a:stretch>
        </p:blipFill>
        <p:spPr>
          <a:xfrm>
            <a:off x="837591" y="905677"/>
            <a:ext cx="8221850" cy="5377160"/>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6207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3.44</a:t>
            </a:r>
          </a:p>
        </p:txBody>
      </p:sp>
      <p:pic>
        <p:nvPicPr>
          <p:cNvPr id="7" name="Picture 6"/>
          <p:cNvPicPr/>
          <p:nvPr/>
        </p:nvPicPr>
        <p:blipFill>
          <a:blip r:embed="rId3"/>
          <a:stretch>
            <a:fillRect/>
          </a:stretch>
        </p:blipFill>
        <p:spPr>
          <a:xfrm>
            <a:off x="743735" y="1012055"/>
            <a:ext cx="8409143" cy="5282213"/>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76272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3.45</a:t>
            </a:r>
          </a:p>
        </p:txBody>
      </p:sp>
      <p:pic>
        <p:nvPicPr>
          <p:cNvPr id="8" name="Picture 7"/>
          <p:cNvPicPr/>
          <p:nvPr/>
        </p:nvPicPr>
        <p:blipFill>
          <a:blip r:embed="rId3"/>
          <a:stretch>
            <a:fillRect/>
          </a:stretch>
        </p:blipFill>
        <p:spPr>
          <a:xfrm>
            <a:off x="727968" y="1021087"/>
            <a:ext cx="8469297" cy="528206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43487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3.46</a:t>
            </a:r>
          </a:p>
        </p:txBody>
      </p:sp>
      <p:pic>
        <p:nvPicPr>
          <p:cNvPr id="3" name="Picture 2"/>
          <p:cNvPicPr>
            <a:picLocks noChangeAspect="1"/>
          </p:cNvPicPr>
          <p:nvPr/>
        </p:nvPicPr>
        <p:blipFill>
          <a:blip r:embed="rId3"/>
          <a:stretch>
            <a:fillRect/>
          </a:stretch>
        </p:blipFill>
        <p:spPr>
          <a:xfrm>
            <a:off x="1216241" y="1335110"/>
            <a:ext cx="7537144" cy="4993062"/>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2035127" y="433089"/>
            <a:ext cx="5899372"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Motivation and Education and Employment</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Oval 10"/>
          <p:cNvSpPr/>
          <p:nvPr/>
        </p:nvSpPr>
        <p:spPr>
          <a:xfrm>
            <a:off x="1287263" y="2714281"/>
            <a:ext cx="923277" cy="2242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Oval 11"/>
          <p:cNvSpPr/>
          <p:nvPr/>
        </p:nvSpPr>
        <p:spPr>
          <a:xfrm>
            <a:off x="1359675" y="4048219"/>
            <a:ext cx="1569955" cy="2960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89725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3.47</a:t>
            </a:r>
          </a:p>
        </p:txBody>
      </p:sp>
      <p:pic>
        <p:nvPicPr>
          <p:cNvPr id="7" name="Picture 6"/>
          <p:cNvPicPr/>
          <p:nvPr/>
        </p:nvPicPr>
        <p:blipFill>
          <a:blip r:embed="rId3"/>
          <a:stretch>
            <a:fillRect/>
          </a:stretch>
        </p:blipFill>
        <p:spPr>
          <a:xfrm>
            <a:off x="671898" y="1264086"/>
            <a:ext cx="8534264" cy="5021309"/>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518565" y="433089"/>
            <a:ext cx="8932510"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History,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Child(</a:t>
            </a:r>
            <a:r>
              <a:rPr lang="en-US" sz="2400" b="1" i="1" u="sng" dirty="0" err="1">
                <a:solidFill>
                  <a:srgbClr val="624D38"/>
                </a:solidFill>
                <a:latin typeface="Candara" panose="020E0502030303020204" pitchFamily="34" charset="0"/>
                <a:ea typeface="Candara" panose="020E0502030303020204" pitchFamily="34" charset="0"/>
                <a:cs typeface="Times New Roman" panose="02020603050405020304" pitchFamily="18" charset="0"/>
              </a:rPr>
              <a:t>ren</a:t>
            </a: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 To Be Placed Interview(s), and References and Reviews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800381" y="3888419"/>
            <a:ext cx="2342314" cy="2663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53649" y="4882086"/>
            <a:ext cx="1569955" cy="258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791503" y="2343703"/>
            <a:ext cx="1214850" cy="213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16150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3.48</a:t>
            </a:r>
          </a:p>
        </p:txBody>
      </p:sp>
      <p:pic>
        <p:nvPicPr>
          <p:cNvPr id="8" name="Picture 7"/>
          <p:cNvPicPr/>
          <p:nvPr/>
        </p:nvPicPr>
        <p:blipFill>
          <a:blip r:embed="rId3"/>
          <a:stretch>
            <a:fillRect/>
          </a:stretch>
        </p:blipFill>
        <p:spPr>
          <a:xfrm>
            <a:off x="862972" y="1264086"/>
            <a:ext cx="8243695" cy="5042526"/>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2314858" y="433089"/>
            <a:ext cx="5339923"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Child History and Physical Environment</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969057" y="3363831"/>
            <a:ext cx="1055053" cy="2227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969056" y="4452284"/>
            <a:ext cx="1472303" cy="2624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5658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3.49</a:t>
            </a:r>
          </a:p>
        </p:txBody>
      </p:sp>
      <p:pic>
        <p:nvPicPr>
          <p:cNvPr id="3" name="Picture 2"/>
          <p:cNvPicPr>
            <a:picLocks noChangeAspect="1"/>
          </p:cNvPicPr>
          <p:nvPr/>
        </p:nvPicPr>
        <p:blipFill>
          <a:blip r:embed="rId3"/>
          <a:stretch>
            <a:fillRect/>
          </a:stretch>
        </p:blipFill>
        <p:spPr>
          <a:xfrm>
            <a:off x="994299" y="999409"/>
            <a:ext cx="7910003" cy="5273336"/>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816754" y="441151"/>
            <a:ext cx="8229600" cy="461665"/>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Supports and Resources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Oval 10"/>
          <p:cNvSpPr/>
          <p:nvPr/>
        </p:nvSpPr>
        <p:spPr>
          <a:xfrm>
            <a:off x="1111099" y="4572000"/>
            <a:ext cx="1969452" cy="2716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60717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42737" y="116054"/>
            <a:ext cx="10074442" cy="1065520"/>
          </a:xfrm>
        </p:spPr>
        <p:txBody>
          <a:bodyPr>
            <a:noAutofit/>
          </a:bodyPr>
          <a:lstStyle/>
          <a:p>
            <a:pPr algn="ctr"/>
            <a:r>
              <a:rPr lang="en-US" sz="5400" b="1" dirty="0"/>
              <a:t>Information Gathering</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a:t>
            </a:r>
          </a:p>
        </p:txBody>
      </p:sp>
      <p:grpSp>
        <p:nvGrpSpPr>
          <p:cNvPr id="2" name="Group 1"/>
          <p:cNvGrpSpPr/>
          <p:nvPr/>
        </p:nvGrpSpPr>
        <p:grpSpPr>
          <a:xfrm>
            <a:off x="1042737" y="1671737"/>
            <a:ext cx="10272172" cy="4059933"/>
            <a:chOff x="412374" y="1671738"/>
            <a:chExt cx="10272172" cy="4059933"/>
          </a:xfrm>
        </p:grpSpPr>
        <p:sp>
          <p:nvSpPr>
            <p:cNvPr id="24" name="Rectangle 23"/>
            <p:cNvSpPr/>
            <p:nvPr/>
          </p:nvSpPr>
          <p:spPr>
            <a:xfrm>
              <a:off x="5273061" y="2029521"/>
              <a:ext cx="1843462" cy="351959"/>
            </a:xfrm>
            <a:prstGeom prst="rect">
              <a:avLst/>
            </a:prstGeom>
          </p:spPr>
          <p:style>
            <a:lnRef idx="0">
              <a:schemeClr val="accent1">
                <a:shade val="90000"/>
                <a:hueOff val="321731"/>
                <a:satOff val="-8618"/>
                <a:lumOff val="20183"/>
                <a:alphaOff val="0"/>
              </a:schemeClr>
            </a:lnRef>
            <a:fillRef idx="1">
              <a:schemeClr val="accent1">
                <a:shade val="90000"/>
                <a:hueOff val="321731"/>
                <a:satOff val="-8618"/>
                <a:lumOff val="20183"/>
                <a:alphaOff val="0"/>
              </a:schemeClr>
            </a:fillRef>
            <a:effectRef idx="0">
              <a:schemeClr val="accent1">
                <a:shade val="90000"/>
                <a:hueOff val="321731"/>
                <a:satOff val="-8618"/>
                <a:lumOff val="20183"/>
                <a:alphaOff val="0"/>
              </a:schemeClr>
            </a:effectRef>
            <a:fontRef idx="minor">
              <a:schemeClr val="lt1">
                <a:hueOff val="0"/>
                <a:satOff val="0"/>
                <a:lumOff val="0"/>
                <a:alphaOff val="0"/>
              </a:schemeClr>
            </a:fontRef>
          </p:style>
          <p:txBody>
            <a:bodyPr/>
            <a:lstStyle/>
            <a:p>
              <a:endParaRPr lang="en-US"/>
            </a:p>
          </p:txBody>
        </p:sp>
        <p:grpSp>
          <p:nvGrpSpPr>
            <p:cNvPr id="12" name="Group 11"/>
            <p:cNvGrpSpPr/>
            <p:nvPr/>
          </p:nvGrpSpPr>
          <p:grpSpPr>
            <a:xfrm>
              <a:off x="412374" y="1671738"/>
              <a:ext cx="10272172" cy="4059933"/>
              <a:chOff x="2036086" y="1097474"/>
              <a:chExt cx="5951042" cy="3755566"/>
            </a:xfrm>
          </p:grpSpPr>
          <p:sp>
            <p:nvSpPr>
              <p:cNvPr id="15" name="Rectangle 14"/>
              <p:cNvSpPr/>
              <p:nvPr/>
            </p:nvSpPr>
            <p:spPr>
              <a:xfrm rot="5400000">
                <a:off x="1657672" y="2158257"/>
                <a:ext cx="1654072" cy="199667"/>
              </a:xfrm>
              <a:prstGeom prst="rect">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Rounded Rectangle 15"/>
              <p:cNvSpPr/>
              <p:nvPr/>
            </p:nvSpPr>
            <p:spPr>
              <a:xfrm>
                <a:off x="2036087" y="1099541"/>
                <a:ext cx="2218531" cy="1331118"/>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a:solidFill>
                      <a:schemeClr val="tx1"/>
                    </a:solidFill>
                  </a:rPr>
                  <a:t>Assess if there is an appropriate relative/non-relative responsible and capable of meeting the child’s needs.</a:t>
                </a:r>
              </a:p>
            </p:txBody>
          </p:sp>
          <p:sp>
            <p:nvSpPr>
              <p:cNvPr id="17" name="Rectangle 16"/>
              <p:cNvSpPr/>
              <p:nvPr/>
            </p:nvSpPr>
            <p:spPr>
              <a:xfrm rot="5400000">
                <a:off x="1657672" y="3822155"/>
                <a:ext cx="1654072" cy="199667"/>
              </a:xfrm>
              <a:prstGeom prst="rect">
                <a:avLst/>
              </a:prstGeom>
            </p:spPr>
            <p:style>
              <a:lnRef idx="0">
                <a:schemeClr val="accent1">
                  <a:shade val="90000"/>
                  <a:hueOff val="80433"/>
                  <a:satOff val="-2155"/>
                  <a:lumOff val="5046"/>
                  <a:alphaOff val="0"/>
                </a:schemeClr>
              </a:lnRef>
              <a:fillRef idx="1">
                <a:schemeClr val="accent1">
                  <a:shade val="90000"/>
                  <a:hueOff val="80433"/>
                  <a:satOff val="-2155"/>
                  <a:lumOff val="5046"/>
                  <a:alphaOff val="0"/>
                </a:schemeClr>
              </a:fillRef>
              <a:effectRef idx="0">
                <a:schemeClr val="accent1">
                  <a:shade val="90000"/>
                  <a:hueOff val="80433"/>
                  <a:satOff val="-2155"/>
                  <a:lumOff val="5046"/>
                  <a:alphaOff val="0"/>
                </a:schemeClr>
              </a:effectRef>
              <a:fontRef idx="minor">
                <a:schemeClr val="lt1">
                  <a:hueOff val="0"/>
                  <a:satOff val="0"/>
                  <a:lumOff val="0"/>
                  <a:alphaOff val="0"/>
                </a:schemeClr>
              </a:fontRef>
            </p:style>
            <p:txBody>
              <a:bodyPr/>
              <a:lstStyle/>
              <a:p>
                <a:endParaRPr lang="en-US"/>
              </a:p>
            </p:txBody>
          </p:sp>
          <p:sp>
            <p:nvSpPr>
              <p:cNvPr id="18" name="Rounded Rectangle 17"/>
              <p:cNvSpPr/>
              <p:nvPr/>
            </p:nvSpPr>
            <p:spPr>
              <a:xfrm>
                <a:off x="2036086" y="2767025"/>
                <a:ext cx="2221843" cy="1331118"/>
              </a:xfrm>
              <a:prstGeom prst="roundRect">
                <a:avLst/>
              </a:prstGeom>
            </p:spPr>
            <p:style>
              <a:lnRef idx="2">
                <a:schemeClr val="lt1">
                  <a:hueOff val="0"/>
                  <a:satOff val="0"/>
                  <a:lumOff val="0"/>
                  <a:alphaOff val="0"/>
                </a:schemeClr>
              </a:lnRef>
              <a:fillRef idx="1">
                <a:schemeClr val="accent1">
                  <a:shade val="80000"/>
                  <a:hueOff val="67042"/>
                  <a:satOff val="-1847"/>
                  <a:lumOff val="4627"/>
                  <a:alphaOff val="0"/>
                </a:schemeClr>
              </a:fillRef>
              <a:effectRef idx="0">
                <a:schemeClr val="accent1">
                  <a:shade val="80000"/>
                  <a:hueOff val="67042"/>
                  <a:satOff val="-1847"/>
                  <a:lumOff val="4627"/>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a:solidFill>
                      <a:schemeClr val="tx1"/>
                    </a:solidFill>
                  </a:rPr>
                  <a:t>Assess the level of care the child needs.</a:t>
                </a:r>
              </a:p>
            </p:txBody>
          </p:sp>
          <p:sp>
            <p:nvSpPr>
              <p:cNvPr id="19" name="Rectangle 18"/>
              <p:cNvSpPr/>
              <p:nvPr/>
            </p:nvSpPr>
            <p:spPr>
              <a:xfrm>
                <a:off x="2384874" y="4564059"/>
                <a:ext cx="2666852" cy="288981"/>
              </a:xfrm>
              <a:prstGeom prst="rect">
                <a:avLst/>
              </a:prstGeom>
            </p:spPr>
            <p:style>
              <a:lnRef idx="0">
                <a:schemeClr val="accent1">
                  <a:shade val="90000"/>
                  <a:hueOff val="160865"/>
                  <a:satOff val="-4309"/>
                  <a:lumOff val="10092"/>
                  <a:alphaOff val="0"/>
                </a:schemeClr>
              </a:lnRef>
              <a:fillRef idx="1">
                <a:schemeClr val="accent1">
                  <a:shade val="90000"/>
                  <a:hueOff val="160865"/>
                  <a:satOff val="-4309"/>
                  <a:lumOff val="10092"/>
                  <a:alphaOff val="0"/>
                </a:schemeClr>
              </a:fillRef>
              <a:effectRef idx="0">
                <a:schemeClr val="accent1">
                  <a:shade val="90000"/>
                  <a:hueOff val="160865"/>
                  <a:satOff val="-4309"/>
                  <a:lumOff val="10092"/>
                  <a:alphaOff val="0"/>
                </a:schemeClr>
              </a:effectRef>
              <a:fontRef idx="minor">
                <a:schemeClr val="lt1">
                  <a:hueOff val="0"/>
                  <a:satOff val="0"/>
                  <a:lumOff val="0"/>
                  <a:alphaOff val="0"/>
                </a:schemeClr>
              </a:fontRef>
            </p:style>
            <p:txBody>
              <a:bodyPr/>
              <a:lstStyle/>
              <a:p>
                <a:endParaRPr lang="en-US"/>
              </a:p>
            </p:txBody>
          </p:sp>
          <p:sp>
            <p:nvSpPr>
              <p:cNvPr id="21" name="Rectangle 20"/>
              <p:cNvSpPr/>
              <p:nvPr/>
            </p:nvSpPr>
            <p:spPr>
              <a:xfrm rot="16200000">
                <a:off x="4090614" y="3891918"/>
                <a:ext cx="1722574" cy="199668"/>
              </a:xfrm>
              <a:prstGeom prst="rect">
                <a:avLst/>
              </a:prstGeom>
            </p:spPr>
            <p:style>
              <a:lnRef idx="0">
                <a:schemeClr val="accent1">
                  <a:shade val="90000"/>
                  <a:hueOff val="241298"/>
                  <a:satOff val="-6464"/>
                  <a:lumOff val="15137"/>
                  <a:alphaOff val="0"/>
                </a:schemeClr>
              </a:lnRef>
              <a:fillRef idx="1">
                <a:schemeClr val="accent1">
                  <a:shade val="90000"/>
                  <a:hueOff val="241298"/>
                  <a:satOff val="-6464"/>
                  <a:lumOff val="15137"/>
                  <a:alphaOff val="0"/>
                </a:schemeClr>
              </a:fillRef>
              <a:effectRef idx="0">
                <a:schemeClr val="accent1">
                  <a:shade val="90000"/>
                  <a:hueOff val="241298"/>
                  <a:satOff val="-6464"/>
                  <a:lumOff val="15137"/>
                  <a:alphaOff val="0"/>
                </a:schemeClr>
              </a:effectRef>
              <a:fontRef idx="minor">
                <a:schemeClr val="lt1">
                  <a:hueOff val="0"/>
                  <a:satOff val="0"/>
                  <a:lumOff val="0"/>
                  <a:alphaOff val="0"/>
                </a:schemeClr>
              </a:fontRef>
            </p:style>
            <p:txBody>
              <a:bodyPr/>
              <a:lstStyle/>
              <a:p>
                <a:endParaRPr lang="en-US"/>
              </a:p>
            </p:txBody>
          </p:sp>
          <p:sp>
            <p:nvSpPr>
              <p:cNvPr id="22" name="Rectangle 21"/>
              <p:cNvSpPr/>
              <p:nvPr/>
            </p:nvSpPr>
            <p:spPr>
              <a:xfrm rot="16200000">
                <a:off x="4124856" y="2158257"/>
                <a:ext cx="1654072" cy="199667"/>
              </a:xfrm>
              <a:prstGeom prst="rect">
                <a:avLst/>
              </a:prstGeom>
            </p:spPr>
            <p:style>
              <a:lnRef idx="0">
                <a:schemeClr val="accent1">
                  <a:shade val="90000"/>
                  <a:hueOff val="321731"/>
                  <a:satOff val="-8618"/>
                  <a:lumOff val="20183"/>
                  <a:alphaOff val="0"/>
                </a:schemeClr>
              </a:lnRef>
              <a:fillRef idx="1">
                <a:schemeClr val="accent1">
                  <a:shade val="90000"/>
                  <a:hueOff val="321731"/>
                  <a:satOff val="-8618"/>
                  <a:lumOff val="20183"/>
                  <a:alphaOff val="0"/>
                </a:schemeClr>
              </a:fillRef>
              <a:effectRef idx="0">
                <a:schemeClr val="accent1">
                  <a:shade val="90000"/>
                  <a:hueOff val="321731"/>
                  <a:satOff val="-8618"/>
                  <a:lumOff val="20183"/>
                  <a:alphaOff val="0"/>
                </a:schemeClr>
              </a:effectRef>
              <a:fontRef idx="minor">
                <a:schemeClr val="lt1">
                  <a:hueOff val="0"/>
                  <a:satOff val="0"/>
                  <a:lumOff val="0"/>
                  <a:alphaOff val="0"/>
                </a:schemeClr>
              </a:fontRef>
            </p:style>
            <p:txBody>
              <a:bodyPr/>
              <a:lstStyle/>
              <a:p>
                <a:endParaRPr lang="en-US"/>
              </a:p>
            </p:txBody>
          </p:sp>
          <p:sp>
            <p:nvSpPr>
              <p:cNvPr id="26" name="Rounded Rectangle 25"/>
              <p:cNvSpPr/>
              <p:nvPr/>
            </p:nvSpPr>
            <p:spPr>
              <a:xfrm>
                <a:off x="5768597" y="1097474"/>
                <a:ext cx="2218531" cy="1331118"/>
              </a:xfrm>
              <a:prstGeom prst="roundRect">
                <a:avLst/>
              </a:pr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a:solidFill>
                      <a:schemeClr val="tx1"/>
                    </a:solidFill>
                  </a:rPr>
                  <a:t>Gather caregiver’s interest and demographic information.</a:t>
                </a:r>
              </a:p>
            </p:txBody>
          </p:sp>
          <p:sp>
            <p:nvSpPr>
              <p:cNvPr id="27" name="Rounded Rectangle 26"/>
              <p:cNvSpPr/>
              <p:nvPr/>
            </p:nvSpPr>
            <p:spPr>
              <a:xfrm>
                <a:off x="4558822" y="2767025"/>
                <a:ext cx="2218531" cy="1331118"/>
              </a:xfrm>
              <a:prstGeom prst="roundRect">
                <a:avLst/>
              </a:prstGeom>
            </p:spPr>
            <p:style>
              <a:lnRef idx="2">
                <a:schemeClr val="lt1">
                  <a:hueOff val="0"/>
                  <a:satOff val="0"/>
                  <a:lumOff val="0"/>
                  <a:alphaOff val="0"/>
                </a:schemeClr>
              </a:lnRef>
              <a:fillRef idx="1">
                <a:schemeClr val="accent1">
                  <a:shade val="80000"/>
                  <a:hueOff val="201127"/>
                  <a:satOff val="-5542"/>
                  <a:lumOff val="13882"/>
                  <a:alphaOff val="0"/>
                </a:schemeClr>
              </a:fillRef>
              <a:effectRef idx="0">
                <a:schemeClr val="accent1">
                  <a:shade val="80000"/>
                  <a:hueOff val="201127"/>
                  <a:satOff val="-5542"/>
                  <a:lumOff val="13882"/>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dirty="0">
                    <a:solidFill>
                      <a:schemeClr val="tx1"/>
                    </a:solidFill>
                  </a:rPr>
                  <a:t>Evaluate potential caregivers that are willing to care for the child.</a:t>
                </a:r>
              </a:p>
            </p:txBody>
          </p:sp>
        </p:grpSp>
      </p:grpSp>
    </p:spTree>
    <p:custDataLst>
      <p:tags r:id="rId1"/>
    </p:custDataLst>
    <p:extLst>
      <p:ext uri="{BB962C8B-B14F-4D97-AF65-F5344CB8AC3E}">
        <p14:creationId xmlns:p14="http://schemas.microsoft.com/office/powerpoint/2010/main" val="38950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83720"/>
            <a:ext cx="12192000" cy="1601646"/>
          </a:xfrm>
        </p:spPr>
        <p:txBody>
          <a:bodyPr>
            <a:noAutofit/>
          </a:bodyPr>
          <a:lstStyle/>
          <a:p>
            <a:pPr algn="ctr"/>
            <a:r>
              <a:rPr lang="en-US" sz="5400" b="1" dirty="0"/>
              <a:t>Activity A:  Part 1 </a:t>
            </a:r>
            <a:br>
              <a:rPr lang="en-US" sz="5400" b="1" dirty="0"/>
            </a:br>
            <a:r>
              <a:rPr lang="en-US" sz="5400" b="1" dirty="0"/>
              <a:t>Jacob and Jenna Are Moving</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7"/>
            <p:cNvSpPr/>
            <p:nvPr/>
          </p:nvSpPr>
          <p:spPr>
            <a:xfrm>
              <a:off x="1606931"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Read the scenario.  Note that the scenario is split into Part A and Part B.  The first part is for everyone, and the second part should only be read by the Interviewee/Caregiver.</a:t>
              </a:r>
            </a:p>
          </p:txBody>
        </p:sp>
        <p:sp>
          <p:nvSpPr>
            <p:cNvPr id="9" name="Rounded Rectangle 8"/>
            <p:cNvSpPr/>
            <p:nvPr/>
          </p:nvSpPr>
          <p:spPr>
            <a:xfrm>
              <a:off x="4302682"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Select who will be the Case Manager/ Interviewer and who will be the Caregiver/Interviewee.</a:t>
              </a:r>
            </a:p>
          </p:txBody>
        </p:sp>
        <p:sp>
          <p:nvSpPr>
            <p:cNvPr id="10" name="Rounded Rectangle 9"/>
            <p:cNvSpPr/>
            <p:nvPr/>
          </p:nvSpPr>
          <p:spPr>
            <a:xfrm>
              <a:off x="6998433"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The interviewer must select up to five of the narrative assessment questions, and using the four interview phases, gather the needed information from the caregiver.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3.50</a:t>
            </a:r>
          </a:p>
        </p:txBody>
      </p:sp>
    </p:spTree>
    <p:custDataLst>
      <p:tags r:id="rId1"/>
    </p:custDataLst>
    <p:extLst>
      <p:ext uri="{BB962C8B-B14F-4D97-AF65-F5344CB8AC3E}">
        <p14:creationId xmlns:p14="http://schemas.microsoft.com/office/powerpoint/2010/main" val="35743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443886" y="0"/>
            <a:ext cx="11314853" cy="1507957"/>
          </a:xfrm>
        </p:spPr>
        <p:txBody>
          <a:bodyPr>
            <a:noAutofit/>
          </a:bodyPr>
          <a:lstStyle/>
          <a:p>
            <a:pPr algn="ctr"/>
            <a:r>
              <a:rPr lang="en-US" sz="5400" b="1" dirty="0"/>
              <a:t>Finalizing the Relative/</a:t>
            </a:r>
            <a:br>
              <a:rPr lang="en-US" sz="5400" b="1" dirty="0"/>
            </a:br>
            <a:r>
              <a:rPr lang="en-US" sz="5400" b="1" dirty="0"/>
              <a:t>Non-relative UHS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3.51</a:t>
            </a:r>
          </a:p>
        </p:txBody>
      </p:sp>
      <p:pic>
        <p:nvPicPr>
          <p:cNvPr id="15" name="Picture 14"/>
          <p:cNvPicPr>
            <a:picLocks noChangeAspect="1"/>
          </p:cNvPicPr>
          <p:nvPr/>
        </p:nvPicPr>
        <p:blipFill>
          <a:blip r:embed="rId4"/>
          <a:stretch>
            <a:fillRect/>
          </a:stretch>
        </p:blipFill>
        <p:spPr>
          <a:xfrm rot="517557">
            <a:off x="1278762" y="2025136"/>
            <a:ext cx="5612247" cy="4010886"/>
          </a:xfrm>
          <a:prstGeom prst="rect">
            <a:avLst/>
          </a:prstGeom>
        </p:spPr>
      </p:pic>
    </p:spTree>
    <p:custDataLst>
      <p:tags r:id="rId1"/>
    </p:custDataLst>
    <p:extLst>
      <p:ext uri="{BB962C8B-B14F-4D97-AF65-F5344CB8AC3E}">
        <p14:creationId xmlns:p14="http://schemas.microsoft.com/office/powerpoint/2010/main" val="117735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3.52</a:t>
            </a:r>
          </a:p>
        </p:txBody>
      </p:sp>
      <p:sp>
        <p:nvSpPr>
          <p:cNvPr id="8" name="Title 12"/>
          <p:cNvSpPr>
            <a:spLocks noGrp="1"/>
          </p:cNvSpPr>
          <p:nvPr>
            <p:ph type="title"/>
          </p:nvPr>
        </p:nvSpPr>
        <p:spPr>
          <a:xfrm>
            <a:off x="571363" y="567957"/>
            <a:ext cx="6657899" cy="878545"/>
          </a:xfrm>
        </p:spPr>
        <p:txBody>
          <a:bodyPr>
            <a:noAutofit/>
          </a:bodyPr>
          <a:lstStyle/>
          <a:p>
            <a:pPr algn="ctr"/>
            <a:r>
              <a:rPr lang="en-US" sz="4000" b="1" dirty="0"/>
              <a:t>Attachments</a:t>
            </a:r>
          </a:p>
        </p:txBody>
      </p:sp>
    </p:spTree>
    <p:custDataLst>
      <p:tags r:id="rId1"/>
    </p:custDataLst>
    <p:extLst>
      <p:ext uri="{BB962C8B-B14F-4D97-AF65-F5344CB8AC3E}">
        <p14:creationId xmlns:p14="http://schemas.microsoft.com/office/powerpoint/2010/main" val="393528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Attachments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3.53</a:t>
            </a:r>
          </a:p>
        </p:txBody>
      </p:sp>
      <p:sp>
        <p:nvSpPr>
          <p:cNvPr id="7" name="Chevron 6"/>
          <p:cNvSpPr/>
          <p:nvPr/>
        </p:nvSpPr>
        <p:spPr>
          <a:xfrm>
            <a:off x="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39350" y="1870543"/>
            <a:ext cx="3563706" cy="2342870"/>
          </a:xfrm>
        </p:spPr>
        <p:txBody>
          <a:bodyPr>
            <a:noAutofit/>
          </a:bodyPr>
          <a:lstStyle/>
          <a:p>
            <a:pPr marL="45720" indent="0" algn="ctr">
              <a:buNone/>
            </a:pPr>
            <a:r>
              <a:rPr lang="en-US" sz="2400" b="1" dirty="0"/>
              <a:t>Attachments provide verification of information gathered and evidence of information shared with the caregivers.  </a:t>
            </a:r>
          </a:p>
        </p:txBody>
      </p:sp>
      <p:sp>
        <p:nvSpPr>
          <p:cNvPr id="9" name="Content Placeholder 13"/>
          <p:cNvSpPr txBox="1">
            <a:spLocks/>
          </p:cNvSpPr>
          <p:nvPr/>
        </p:nvSpPr>
        <p:spPr>
          <a:xfrm>
            <a:off x="4569874" y="2641129"/>
            <a:ext cx="3030070" cy="2319058"/>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attachments that are required depend on the type of Unified Home Study being completed. </a:t>
            </a:r>
            <a:br>
              <a:rPr lang="en-US" sz="2400" b="1" dirty="0"/>
            </a:br>
            <a:endParaRPr lang="en-US" sz="2400" b="1" dirty="0"/>
          </a:p>
        </p:txBody>
      </p:sp>
      <p:sp>
        <p:nvSpPr>
          <p:cNvPr id="10" name="Content Placeholder 13"/>
          <p:cNvSpPr txBox="1">
            <a:spLocks/>
          </p:cNvSpPr>
          <p:nvPr/>
        </p:nvSpPr>
        <p:spPr>
          <a:xfrm>
            <a:off x="7866762" y="1876689"/>
            <a:ext cx="3156579" cy="234287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Outcome/ Attachments tab includes attachments that are in print form and external to the UHS and/or FSFN.  </a:t>
            </a:r>
          </a:p>
        </p:txBody>
      </p:sp>
    </p:spTree>
    <p:custDataLst>
      <p:tags r:id="rId1"/>
    </p:custDataLst>
    <p:extLst>
      <p:ext uri="{BB962C8B-B14F-4D97-AF65-F5344CB8AC3E}">
        <p14:creationId xmlns:p14="http://schemas.microsoft.com/office/powerpoint/2010/main" val="675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43144" y="-18722"/>
            <a:ext cx="9509760" cy="1088136"/>
          </a:xfrm>
        </p:spPr>
        <p:txBody>
          <a:bodyPr>
            <a:noAutofit/>
          </a:bodyPr>
          <a:lstStyle/>
          <a:p>
            <a:pPr algn="ctr"/>
            <a:r>
              <a:rPr lang="en-US" sz="5400" b="1" dirty="0"/>
              <a:t>Upload Requirements</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3.54</a:t>
            </a:r>
          </a:p>
        </p:txBody>
      </p:sp>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26121108"/>
              </p:ext>
            </p:extLst>
          </p:nvPr>
        </p:nvGraphicFramePr>
        <p:xfrm>
          <a:off x="1331649" y="1216248"/>
          <a:ext cx="10741981" cy="4960514"/>
        </p:xfrm>
        <a:graphic>
          <a:graphicData uri="http://schemas.openxmlformats.org/drawingml/2006/table">
            <a:tbl>
              <a:tblPr firstRow="1" firstCol="1" bandRow="1"/>
              <a:tblGrid>
                <a:gridCol w="4689288">
                  <a:extLst>
                    <a:ext uri="{9D8B030D-6E8A-4147-A177-3AD203B41FA5}">
                      <a16:colId xmlns:a16="http://schemas.microsoft.com/office/drawing/2014/main" val="20000"/>
                    </a:ext>
                  </a:extLst>
                </a:gridCol>
                <a:gridCol w="6052693">
                  <a:extLst>
                    <a:ext uri="{9D8B030D-6E8A-4147-A177-3AD203B41FA5}">
                      <a16:colId xmlns:a16="http://schemas.microsoft.com/office/drawing/2014/main" val="20001"/>
                    </a:ext>
                  </a:extLst>
                </a:gridCol>
              </a:tblGrid>
              <a:tr h="271067">
                <a:tc>
                  <a:txBody>
                    <a:bodyPr/>
                    <a:lstStyle/>
                    <a:p>
                      <a:pPr marL="0" marR="0" algn="ctr">
                        <a:spcBef>
                          <a:spcPts val="0"/>
                        </a:spcBef>
                        <a:spcAft>
                          <a:spcPts val="0"/>
                        </a:spcAft>
                      </a:pPr>
                      <a:r>
                        <a:rPr lang="en-US" sz="1800" b="1" dirty="0">
                          <a:effectLst/>
                          <a:latin typeface="Calibri" panose="020F0502020204030204" pitchFamily="34" charset="0"/>
                          <a:ea typeface="Candara" panose="020E0502030303020204" pitchFamily="34" charset="0"/>
                          <a:cs typeface="Calibri" panose="020F0502020204030204" pitchFamily="34" charset="0"/>
                        </a:rPr>
                        <a:t>Attachments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libri" panose="020F0502020204030204" pitchFamily="34" charset="0"/>
                          <a:ea typeface="Candara" panose="020E0502030303020204" pitchFamily="34" charset="0"/>
                          <a:cs typeface="Calibri" panose="020F0502020204030204" pitchFamily="34" charset="0"/>
                        </a:rPr>
                        <a:t>Upload Requirements for Relative/Non-relative UHS </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0349">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firearm safety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Signed Acknowledgement of Firearms/Safety Requirements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Consent to Release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Use Agency Specific Release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Personal references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Optional to </a:t>
                      </a:r>
                      <a:r>
                        <a:rPr lang="en-US" sz="1800" b="0">
                          <a:effectLst/>
                          <a:latin typeface="Calibri" panose="020F0502020204030204" pitchFamily="34" charset="0"/>
                          <a:ea typeface="Candara" panose="020E0502030303020204" pitchFamily="34" charset="0"/>
                          <a:cs typeface="Calibri" panose="020F0502020204030204" pitchFamily="34" charset="0"/>
                        </a:rPr>
                        <a:t>Upload Information</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1067">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Referrals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133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Receipts of Rights and responsibilities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 of Grievance Brochure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Water Addendum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Relative Caregiver Program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kern="1200" dirty="0">
                          <a:solidFill>
                            <a:schemeClr val="tx1"/>
                          </a:solidFill>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1067">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Adoption-Child Study</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133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Adoption-Subsidy Acknowledgement form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Good Moral Character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Assistance Program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Sent-Adoptive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Sent-Foster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133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Reunion Registry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1067">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TANF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ustDataLst>
      <p:tags r:id="rId1"/>
    </p:custDataLst>
    <p:extLst>
      <p:ext uri="{BB962C8B-B14F-4D97-AF65-F5344CB8AC3E}">
        <p14:creationId xmlns:p14="http://schemas.microsoft.com/office/powerpoint/2010/main" val="4545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3.55</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04799" y="1794037"/>
            <a:ext cx="11565415" cy="2993761"/>
            <a:chOff x="71719" y="1524451"/>
            <a:chExt cx="11941931" cy="3470948"/>
          </a:xfrm>
        </p:grpSpPr>
        <p:sp>
          <p:nvSpPr>
            <p:cNvPr id="3" name="Oval 2"/>
            <p:cNvSpPr/>
            <p:nvPr/>
          </p:nvSpPr>
          <p:spPr>
            <a:xfrm>
              <a:off x="71719" y="1524451"/>
              <a:ext cx="5950652" cy="3435736"/>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Once </a:t>
              </a:r>
              <a:r>
                <a:rPr lang="en-US" sz="2200" b="1" u="sng" dirty="0">
                  <a:solidFill>
                    <a:srgbClr val="624D38"/>
                  </a:solidFill>
                </a:rPr>
                <a:t>all</a:t>
              </a:r>
              <a:r>
                <a:rPr lang="en-US" sz="2200" b="1" dirty="0">
                  <a:solidFill>
                    <a:srgbClr val="624D38"/>
                  </a:solidFill>
                </a:rPr>
                <a:t> information required has been gathered and assessed, Child Welfare Professionals must ask the caregiver to review and sign the home study. </a:t>
              </a:r>
            </a:p>
          </p:txBody>
        </p:sp>
        <p:sp>
          <p:nvSpPr>
            <p:cNvPr id="11" name="Oval 10"/>
            <p:cNvSpPr/>
            <p:nvPr/>
          </p:nvSpPr>
          <p:spPr>
            <a:xfrm>
              <a:off x="6062998" y="1524451"/>
              <a:ext cx="5950652" cy="3470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If known, it is at this time that Child Welfare Professionals inform the caregiver of any concerns or changes that might affect the anticipated outcome of the home study. </a:t>
              </a:r>
            </a:p>
          </p:txBody>
        </p:sp>
      </p:grpSp>
      <p:sp>
        <p:nvSpPr>
          <p:cNvPr id="9" name="TextBox 8"/>
          <p:cNvSpPr txBox="1"/>
          <p:nvPr/>
        </p:nvSpPr>
        <p:spPr>
          <a:xfrm>
            <a:off x="4612235" y="4434261"/>
            <a:ext cx="2881517" cy="646331"/>
          </a:xfrm>
          <a:prstGeom prst="rect">
            <a:avLst/>
          </a:prstGeom>
          <a:noFill/>
        </p:spPr>
        <p:txBody>
          <a:bodyPr wrap="square" rtlCol="0">
            <a:spAutoFit/>
          </a:bodyPr>
          <a:lstStyle/>
          <a:p>
            <a:pPr algn="ctr"/>
            <a:r>
              <a:rPr lang="en-US" sz="3600" b="1" dirty="0">
                <a:solidFill>
                  <a:srgbClr val="624D38"/>
                </a:solidFill>
              </a:rPr>
              <a:t>Signatures</a:t>
            </a:r>
          </a:p>
        </p:txBody>
      </p:sp>
    </p:spTree>
    <p:custDataLst>
      <p:tags r:id="rId1"/>
    </p:custDataLst>
    <p:extLst>
      <p:ext uri="{BB962C8B-B14F-4D97-AF65-F5344CB8AC3E}">
        <p14:creationId xmlns:p14="http://schemas.microsoft.com/office/powerpoint/2010/main" val="357538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3.56</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566928" y="1667434"/>
            <a:ext cx="6075048" cy="340563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Once signed by the caregiver(s), Case Managers, and supervisors, the entire UHS, including the signature page, must be uploaded into the UHS page in FSFN within two business days. </a:t>
            </a:r>
          </a:p>
        </p:txBody>
      </p:sp>
      <p:sp>
        <p:nvSpPr>
          <p:cNvPr id="9" name="TextBox 8"/>
          <p:cNvSpPr txBox="1"/>
          <p:nvPr/>
        </p:nvSpPr>
        <p:spPr>
          <a:xfrm>
            <a:off x="4092281" y="5145541"/>
            <a:ext cx="2881517" cy="646331"/>
          </a:xfrm>
          <a:prstGeom prst="rect">
            <a:avLst/>
          </a:prstGeom>
          <a:noFill/>
        </p:spPr>
        <p:txBody>
          <a:bodyPr wrap="square" rtlCol="0">
            <a:spAutoFit/>
          </a:bodyPr>
          <a:lstStyle/>
          <a:p>
            <a:pPr algn="ctr"/>
            <a:r>
              <a:rPr lang="en-US" sz="3600" b="1" dirty="0">
                <a:solidFill>
                  <a:srgbClr val="624D38"/>
                </a:solidFill>
              </a:rPr>
              <a:t>Signatures</a:t>
            </a:r>
          </a:p>
        </p:txBody>
      </p:sp>
    </p:spTree>
    <p:custDataLst>
      <p:tags r:id="rId1"/>
    </p:custDataLst>
    <p:extLst>
      <p:ext uri="{BB962C8B-B14F-4D97-AF65-F5344CB8AC3E}">
        <p14:creationId xmlns:p14="http://schemas.microsoft.com/office/powerpoint/2010/main" val="413711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4759"/>
            <a:ext cx="10682155" cy="1462980"/>
          </a:xfrm>
        </p:spPr>
        <p:txBody>
          <a:bodyPr>
            <a:noAutofit/>
          </a:bodyPr>
          <a:lstStyle/>
          <a:p>
            <a:pPr algn="ctr"/>
            <a:r>
              <a:rPr lang="en-US" sz="5400" b="1" dirty="0"/>
              <a:t>Signatures, Recommendations, and 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3.57</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02367" y="1491520"/>
            <a:ext cx="11320226" cy="3636742"/>
            <a:chOff x="471384" y="1543776"/>
            <a:chExt cx="11255394" cy="4133342"/>
          </a:xfrm>
        </p:grpSpPr>
        <p:grpSp>
          <p:nvGrpSpPr>
            <p:cNvPr id="20" name="Group 19"/>
            <p:cNvGrpSpPr/>
            <p:nvPr/>
          </p:nvGrpSpPr>
          <p:grpSpPr>
            <a:xfrm>
              <a:off x="471384" y="1543776"/>
              <a:ext cx="11255394" cy="2180588"/>
              <a:chOff x="417593" y="1751694"/>
              <a:chExt cx="11255394" cy="2180588"/>
            </a:xfrm>
          </p:grpSpPr>
          <p:sp>
            <p:nvSpPr>
              <p:cNvPr id="28" name="Rounded Rectangle 27"/>
              <p:cNvSpPr/>
              <p:nvPr/>
            </p:nvSpPr>
            <p:spPr>
              <a:xfrm>
                <a:off x="417593" y="1751694"/>
                <a:ext cx="11255394" cy="11441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Recommendation group box on the FSFN UHS page, the Child Welfare Professional selects an appropriate recommendation from the Recommendation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grpSp>
      <p:sp>
        <p:nvSpPr>
          <p:cNvPr id="16" name="TextBox 15"/>
          <p:cNvSpPr txBox="1"/>
          <p:nvPr/>
        </p:nvSpPr>
        <p:spPr>
          <a:xfrm>
            <a:off x="1784814" y="5318120"/>
            <a:ext cx="4406870" cy="646331"/>
          </a:xfrm>
          <a:prstGeom prst="rect">
            <a:avLst/>
          </a:prstGeom>
          <a:noFill/>
        </p:spPr>
        <p:txBody>
          <a:bodyPr wrap="square" rtlCol="0">
            <a:spAutoFit/>
          </a:bodyPr>
          <a:lstStyle/>
          <a:p>
            <a:pPr algn="ctr"/>
            <a:r>
              <a:rPr lang="en-US" sz="3600" b="1" dirty="0">
                <a:solidFill>
                  <a:srgbClr val="624D38"/>
                </a:solidFill>
              </a:rPr>
              <a:t>Recommendations</a:t>
            </a:r>
          </a:p>
        </p:txBody>
      </p:sp>
    </p:spTree>
    <p:custDataLst>
      <p:tags r:id="rId1"/>
    </p:custDataLst>
    <p:extLst>
      <p:ext uri="{BB962C8B-B14F-4D97-AF65-F5344CB8AC3E}">
        <p14:creationId xmlns:p14="http://schemas.microsoft.com/office/powerpoint/2010/main" val="423918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3.58</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563876" y="4531341"/>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grpSp>
        <p:nvGrpSpPr>
          <p:cNvPr id="4" name="Group 3"/>
          <p:cNvGrpSpPr/>
          <p:nvPr/>
        </p:nvGrpSpPr>
        <p:grpSpPr>
          <a:xfrm>
            <a:off x="107574" y="1553596"/>
            <a:ext cx="11932475" cy="3506194"/>
            <a:chOff x="107574" y="1661170"/>
            <a:chExt cx="11932475" cy="3326897"/>
          </a:xfrm>
        </p:grpSpPr>
        <p:sp>
          <p:nvSpPr>
            <p:cNvPr id="8" name="Oval 7"/>
            <p:cNvSpPr/>
            <p:nvPr/>
          </p:nvSpPr>
          <p:spPr>
            <a:xfrm>
              <a:off x="6107828" y="1661170"/>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For the approval/denial process, Child Welfare Professionals and supervisors must enter a justification for approval or denial in the Outcome text box.</a:t>
              </a:r>
            </a:p>
          </p:txBody>
        </p:sp>
        <p:sp>
          <p:nvSpPr>
            <p:cNvPr id="10" name="Oval 9"/>
            <p:cNvSpPr/>
            <p:nvPr/>
          </p:nvSpPr>
          <p:spPr>
            <a:xfrm>
              <a:off x="107574" y="170869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624D38"/>
                </a:solidFill>
              </a:endParaRPr>
            </a:p>
            <a:p>
              <a:pPr algn="ctr"/>
              <a:r>
                <a:rPr lang="x-none" sz="2400" b="1" dirty="0">
                  <a:solidFill>
                    <a:srgbClr val="624D38"/>
                  </a:solidFill>
                </a:rPr>
                <a:t>The supervisor revie</a:t>
              </a:r>
              <a:r>
                <a:rPr lang="en-US" sz="2400" b="1" dirty="0" err="1">
                  <a:solidFill>
                    <a:srgbClr val="624D38"/>
                  </a:solidFill>
                </a:rPr>
                <a:t>ws</a:t>
              </a:r>
              <a:r>
                <a:rPr lang="x-none" sz="2400" b="1" dirty="0">
                  <a:solidFill>
                    <a:srgbClr val="624D38"/>
                  </a:solidFill>
                </a:rPr>
                <a:t> the home study in FSFN to determine that appropriate interviews, background checks and analysis, and assessment of caregiver(s) have been completed.</a:t>
              </a:r>
              <a:r>
                <a:rPr lang="en-US" sz="2400" b="1" dirty="0">
                  <a:solidFill>
                    <a:srgbClr val="624D38"/>
                  </a:solidFill>
                </a:rPr>
                <a:t> </a:t>
              </a:r>
            </a:p>
          </p:txBody>
        </p:sp>
      </p:grpSp>
    </p:spTree>
    <p:custDataLst>
      <p:tags r:id="rId1"/>
    </p:custDataLst>
    <p:extLst>
      <p:ext uri="{BB962C8B-B14F-4D97-AF65-F5344CB8AC3E}">
        <p14:creationId xmlns:p14="http://schemas.microsoft.com/office/powerpoint/2010/main" val="6071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3.59</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343881" y="177067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supervisor has the authority to approve or deny a completed home study regardless of a Child Welfare Professional’s recommendation.</a:t>
            </a:r>
          </a:p>
        </p:txBody>
      </p:sp>
      <p:sp>
        <p:nvSpPr>
          <p:cNvPr id="8" name="TextBox 7"/>
          <p:cNvSpPr txBox="1"/>
          <p:nvPr/>
        </p:nvSpPr>
        <p:spPr>
          <a:xfrm>
            <a:off x="3869232" y="5201459"/>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spTree>
    <p:custDataLst>
      <p:tags r:id="rId1"/>
    </p:custDataLst>
    <p:extLst>
      <p:ext uri="{BB962C8B-B14F-4D97-AF65-F5344CB8AC3E}">
        <p14:creationId xmlns:p14="http://schemas.microsoft.com/office/powerpoint/2010/main" val="19380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270151"/>
            <a:ext cx="10074442" cy="950262"/>
          </a:xfrm>
        </p:spPr>
        <p:txBody>
          <a:bodyPr>
            <a:noAutofit/>
          </a:bodyPr>
          <a:lstStyle/>
          <a:p>
            <a:pPr algn="ctr"/>
            <a:r>
              <a:rPr lang="en-US" sz="5400" b="1" dirty="0"/>
              <a:t>The UHS Interview Process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a:t>
            </a:r>
          </a:p>
        </p:txBody>
      </p:sp>
      <p:sp>
        <p:nvSpPr>
          <p:cNvPr id="8" name="Rounded Rectangle 7"/>
          <p:cNvSpPr/>
          <p:nvPr/>
        </p:nvSpPr>
        <p:spPr>
          <a:xfrm>
            <a:off x="1066800" y="1947369"/>
            <a:ext cx="10058400" cy="3012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b="1" dirty="0">
                <a:solidFill>
                  <a:schemeClr val="tx1"/>
                </a:solidFill>
              </a:rPr>
              <a:t>Goes beyond reading questions and documenting caregivers’ responses.  </a:t>
            </a:r>
            <a:br>
              <a:rPr lang="en-US" sz="2400" b="1" dirty="0">
                <a:solidFill>
                  <a:schemeClr val="tx1"/>
                </a:solidFill>
              </a:rPr>
            </a:br>
            <a:endParaRPr lang="en-US" sz="2400" b="1" dirty="0">
              <a:solidFill>
                <a:schemeClr val="tx1"/>
              </a:solidFill>
            </a:endParaRPr>
          </a:p>
          <a:p>
            <a:pPr marL="457200" indent="-457200">
              <a:buFont typeface="Arial" panose="020B0604020202020204" pitchFamily="34" charset="0"/>
              <a:buChar char="•"/>
            </a:pPr>
            <a:r>
              <a:rPr lang="en-US" sz="2400" b="1" dirty="0">
                <a:solidFill>
                  <a:schemeClr val="tx1"/>
                </a:solidFill>
              </a:rPr>
              <a:t>Requires information gathering beyond yes/no responses.</a:t>
            </a:r>
            <a:br>
              <a:rPr lang="en-US" sz="2400" b="1" dirty="0">
                <a:solidFill>
                  <a:schemeClr val="tx1"/>
                </a:solidFill>
              </a:rPr>
            </a:br>
            <a:endParaRPr lang="en-US" sz="2400" b="1" dirty="0">
              <a:solidFill>
                <a:schemeClr val="tx1"/>
              </a:solidFill>
            </a:endParaRPr>
          </a:p>
          <a:p>
            <a:pPr marL="457200" indent="-457200">
              <a:buFont typeface="Arial" panose="020B0604020202020204" pitchFamily="34" charset="0"/>
              <a:buChar char="•"/>
            </a:pPr>
            <a:r>
              <a:rPr lang="en-US" sz="2400" b="1" dirty="0">
                <a:solidFill>
                  <a:schemeClr val="tx1"/>
                </a:solidFill>
              </a:rPr>
              <a:t>Qualitative interview skills must be used to gather the necessary information to assess the relative/non-relative caregiver(s).</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5009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3.60</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15153" y="1489238"/>
            <a:ext cx="11307440" cy="3639024"/>
            <a:chOff x="484097" y="1541182"/>
            <a:chExt cx="11242681" cy="4135936"/>
          </a:xfrm>
        </p:grpSpPr>
        <p:grpSp>
          <p:nvGrpSpPr>
            <p:cNvPr id="20" name="Group 19"/>
            <p:cNvGrpSpPr/>
            <p:nvPr/>
          </p:nvGrpSpPr>
          <p:grpSpPr>
            <a:xfrm>
              <a:off x="484097" y="1541182"/>
              <a:ext cx="11242681" cy="2183182"/>
              <a:chOff x="430306" y="1749100"/>
              <a:chExt cx="11242681" cy="2183182"/>
            </a:xfrm>
          </p:grpSpPr>
          <p:sp>
            <p:nvSpPr>
              <p:cNvPr id="28" name="Rounded Rectangle 27"/>
              <p:cNvSpPr/>
              <p:nvPr/>
            </p:nvSpPr>
            <p:spPr>
              <a:xfrm>
                <a:off x="430306" y="1749100"/>
                <a:ext cx="11242681" cy="11467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Outcome group box on the FSFN UHS page, the supervisor selects an appropriate conclusion from the Outcome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sp>
          <p:nvSpPr>
            <p:cNvPr id="27" name="Rounded Rectangle 26"/>
            <p:cNvSpPr/>
            <p:nvPr/>
          </p:nvSpPr>
          <p:spPr>
            <a:xfrm>
              <a:off x="8140899" y="3983809"/>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Court Approved</a:t>
              </a:r>
            </a:p>
          </p:txBody>
        </p:sp>
      </p:grpSp>
    </p:spTree>
    <p:custDataLst>
      <p:tags r:id="rId1"/>
    </p:custDataLst>
    <p:extLst>
      <p:ext uri="{BB962C8B-B14F-4D97-AF65-F5344CB8AC3E}">
        <p14:creationId xmlns:p14="http://schemas.microsoft.com/office/powerpoint/2010/main" val="28184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3.61</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3" name="Group 2"/>
          <p:cNvGrpSpPr/>
          <p:nvPr/>
        </p:nvGrpSpPr>
        <p:grpSpPr>
          <a:xfrm>
            <a:off x="1113905" y="1463739"/>
            <a:ext cx="9837341" cy="3434939"/>
            <a:chOff x="2483622" y="1525248"/>
            <a:chExt cx="7536599" cy="4323780"/>
          </a:xfrm>
        </p:grpSpPr>
        <p:grpSp>
          <p:nvGrpSpPr>
            <p:cNvPr id="2" name="Group 1"/>
            <p:cNvGrpSpPr/>
            <p:nvPr/>
          </p:nvGrpSpPr>
          <p:grpSpPr>
            <a:xfrm>
              <a:off x="2483622" y="1525248"/>
              <a:ext cx="7536599" cy="4323780"/>
              <a:chOff x="3507970" y="1920946"/>
              <a:chExt cx="7536599" cy="3197904"/>
            </a:xfrm>
          </p:grpSpPr>
          <p:sp>
            <p:nvSpPr>
              <p:cNvPr id="28" name="Rounded Rectangle 27"/>
              <p:cNvSpPr/>
              <p:nvPr/>
            </p:nvSpPr>
            <p:spPr>
              <a:xfrm>
                <a:off x="3507970" y="1920946"/>
                <a:ext cx="7536599" cy="10051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Child Welfare Professional Supervisor must approve their outcome by completing the approval routing process. </a:t>
                </a:r>
              </a:p>
            </p:txBody>
          </p:sp>
          <p:sp>
            <p:nvSpPr>
              <p:cNvPr id="17" name="Rounded Rectangle 16"/>
              <p:cNvSpPr/>
              <p:nvPr/>
            </p:nvSpPr>
            <p:spPr>
              <a:xfrm>
                <a:off x="3507970" y="4113716"/>
                <a:ext cx="7536599" cy="100513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Welfare Professionals cannot approve their own </a:t>
                </a:r>
                <a:br>
                  <a:rPr lang="en-US" sz="2400" b="1" dirty="0">
                    <a:solidFill>
                      <a:srgbClr val="624D38"/>
                    </a:solidFill>
                  </a:rPr>
                </a:br>
                <a:r>
                  <a:rPr lang="en-US" sz="2400" b="1" dirty="0">
                    <a:solidFill>
                      <a:srgbClr val="624D38"/>
                    </a:solidFill>
                  </a:rPr>
                  <a:t>home study.</a:t>
                </a:r>
              </a:p>
            </p:txBody>
          </p:sp>
        </p:grpSp>
        <p:sp>
          <p:nvSpPr>
            <p:cNvPr id="30" name="Rounded Rectangle 29"/>
            <p:cNvSpPr/>
            <p:nvPr/>
          </p:nvSpPr>
          <p:spPr>
            <a:xfrm>
              <a:off x="2483622" y="3007634"/>
              <a:ext cx="7536599" cy="13590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If the Child Welfare Professional’s supervisor is not available, they can choose an alternate supervisor.</a:t>
              </a:r>
            </a:p>
          </p:txBody>
        </p:sp>
      </p:grpSp>
    </p:spTree>
    <p:custDataLst>
      <p:tags r:id="rId1"/>
    </p:custDataLst>
    <p:extLst>
      <p:ext uri="{BB962C8B-B14F-4D97-AF65-F5344CB8AC3E}">
        <p14:creationId xmlns:p14="http://schemas.microsoft.com/office/powerpoint/2010/main" val="156701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3.62</a:t>
            </a:r>
          </a:p>
        </p:txBody>
      </p:sp>
      <p:pic>
        <p:nvPicPr>
          <p:cNvPr id="7" name="Picture 6"/>
          <p:cNvPicPr/>
          <p:nvPr/>
        </p:nvPicPr>
        <p:blipFill>
          <a:blip r:embed="rId3"/>
          <a:stretch>
            <a:fillRect/>
          </a:stretch>
        </p:blipFill>
        <p:spPr>
          <a:xfrm>
            <a:off x="612559" y="905677"/>
            <a:ext cx="8726750" cy="5344206"/>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157420" y="444012"/>
            <a:ext cx="7637027" cy="461665"/>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Outcome/Attachments, Recommendations, and Approval</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693951" y="3364718"/>
            <a:ext cx="895151" cy="2485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693951" y="2116278"/>
            <a:ext cx="3184097" cy="5203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8531682" y="1876581"/>
            <a:ext cx="479152" cy="2396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88174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Filing the UHS with Court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3.63</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1331495" y="1696431"/>
            <a:ext cx="4136976" cy="2638112"/>
          </a:xfrm>
        </p:spPr>
        <p:txBody>
          <a:bodyPr>
            <a:noAutofit/>
          </a:bodyPr>
          <a:lstStyle/>
          <a:p>
            <a:pPr marL="45720" indent="0" algn="ctr">
              <a:buNone/>
            </a:pPr>
            <a:r>
              <a:rPr lang="en-US" sz="2400" b="1" dirty="0"/>
              <a:t>A copy of the signed home study, copies of criminal records that can be shared, and any additional attachments obtained are submitted to CLS to file with the court.  </a:t>
            </a:r>
          </a:p>
        </p:txBody>
      </p:sp>
      <p:sp>
        <p:nvSpPr>
          <p:cNvPr id="10" name="Content Placeholder 13"/>
          <p:cNvSpPr txBox="1">
            <a:spLocks/>
          </p:cNvSpPr>
          <p:nvPr/>
        </p:nvSpPr>
        <p:spPr>
          <a:xfrm>
            <a:off x="6006528" y="2072949"/>
            <a:ext cx="4715435" cy="188507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home study must be provided to CLS in conjunction with any request for placement of a child with a relative/non-relative.</a:t>
            </a:r>
          </a:p>
        </p:txBody>
      </p:sp>
    </p:spTree>
    <p:custDataLst>
      <p:tags r:id="rId1"/>
    </p:custDataLst>
    <p:extLst>
      <p:ext uri="{BB962C8B-B14F-4D97-AF65-F5344CB8AC3E}">
        <p14:creationId xmlns:p14="http://schemas.microsoft.com/office/powerpoint/2010/main" val="3134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3.64</a:t>
            </a:r>
          </a:p>
        </p:txBody>
      </p:sp>
      <p:sp>
        <p:nvSpPr>
          <p:cNvPr id="8" name="Title 12"/>
          <p:cNvSpPr>
            <a:spLocks noGrp="1"/>
          </p:cNvSpPr>
          <p:nvPr>
            <p:ph type="title"/>
          </p:nvPr>
        </p:nvSpPr>
        <p:spPr>
          <a:xfrm>
            <a:off x="574997" y="547223"/>
            <a:ext cx="6654265" cy="920014"/>
          </a:xfrm>
        </p:spPr>
        <p:txBody>
          <a:bodyPr>
            <a:noAutofit/>
          </a:bodyPr>
          <a:lstStyle/>
          <a:p>
            <a:pPr algn="ctr"/>
            <a:r>
              <a:rPr lang="en-US" sz="4000" b="1" dirty="0"/>
              <a:t>Copy Function</a:t>
            </a:r>
          </a:p>
        </p:txBody>
      </p:sp>
    </p:spTree>
    <p:custDataLst>
      <p:tags r:id="rId1"/>
    </p:custDataLst>
    <p:extLst>
      <p:ext uri="{BB962C8B-B14F-4D97-AF65-F5344CB8AC3E}">
        <p14:creationId xmlns:p14="http://schemas.microsoft.com/office/powerpoint/2010/main" val="4371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Copy Function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3.65</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448235" y="1676427"/>
            <a:ext cx="4244550" cy="3692968"/>
          </a:xfrm>
        </p:spPr>
        <p:txBody>
          <a:bodyPr>
            <a:normAutofit/>
          </a:bodyPr>
          <a:lstStyle/>
          <a:p>
            <a:pPr marL="45720" indent="0" algn="ctr">
              <a:buNone/>
            </a:pPr>
            <a:r>
              <a:rPr lang="en-US" sz="2400" b="1" dirty="0"/>
              <a:t>FSFN will now have the functionality to copy over selected fields from the most recent approved home study in FSFN. </a:t>
            </a:r>
          </a:p>
          <a:p>
            <a:pPr marL="45720" indent="0" algn="ctr">
              <a:buNone/>
            </a:pPr>
            <a:r>
              <a:rPr lang="en-US" sz="2400" b="1" dirty="0"/>
              <a:t>If there is already a pending home study, a validation message will appear to ensure a new one is needed. </a:t>
            </a:r>
          </a:p>
        </p:txBody>
      </p:sp>
      <p:sp>
        <p:nvSpPr>
          <p:cNvPr id="10" name="Content Placeholder 13"/>
          <p:cNvSpPr txBox="1">
            <a:spLocks/>
          </p:cNvSpPr>
          <p:nvPr/>
        </p:nvSpPr>
        <p:spPr>
          <a:xfrm>
            <a:off x="4830811" y="1297627"/>
            <a:ext cx="7430202" cy="366255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lvl="0" indent="0">
              <a:buNone/>
            </a:pPr>
            <a:r>
              <a:rPr lang="en-US" sz="2400" b="1" dirty="0"/>
              <a:t>The information that will copy over includes: </a:t>
            </a:r>
            <a:br>
              <a:rPr lang="en-US" sz="2400" b="1" dirty="0"/>
            </a:br>
            <a:endParaRPr lang="en-US" sz="2400" b="1" dirty="0"/>
          </a:p>
          <a:p>
            <a:pPr lvl="0">
              <a:lnSpc>
                <a:spcPct val="100000"/>
              </a:lnSpc>
              <a:spcBef>
                <a:spcPts val="0"/>
              </a:spcBef>
            </a:pPr>
            <a:r>
              <a:rPr lang="en-US" sz="2400" b="1" dirty="0"/>
              <a:t>Purpose of home study</a:t>
            </a:r>
          </a:p>
          <a:p>
            <a:pPr lvl="0">
              <a:lnSpc>
                <a:spcPct val="100000"/>
              </a:lnSpc>
              <a:spcBef>
                <a:spcPts val="0"/>
              </a:spcBef>
            </a:pPr>
            <a:r>
              <a:rPr lang="en-US" sz="2400" b="1" dirty="0"/>
              <a:t>Narrative Family Assessment information, except for non-required questions</a:t>
            </a:r>
          </a:p>
          <a:p>
            <a:pPr lvl="0">
              <a:lnSpc>
                <a:spcPct val="100000"/>
              </a:lnSpc>
              <a:spcBef>
                <a:spcPts val="0"/>
              </a:spcBef>
            </a:pPr>
            <a:r>
              <a:rPr lang="en-US" sz="2400" b="1" dirty="0"/>
              <a:t>Finance Breakdown, Additional Monthly Support or Income, and Household Information from the Financial Security Resources tab</a:t>
            </a:r>
          </a:p>
          <a:p>
            <a:pPr lvl="0">
              <a:lnSpc>
                <a:spcPct val="100000"/>
              </a:lnSpc>
              <a:spcBef>
                <a:spcPts val="0"/>
              </a:spcBef>
            </a:pPr>
            <a:r>
              <a:rPr lang="en-US" sz="2400" b="1" dirty="0"/>
              <a:t>Other states of residence</a:t>
            </a:r>
          </a:p>
          <a:p>
            <a:pPr lvl="0">
              <a:lnSpc>
                <a:spcPct val="100000"/>
              </a:lnSpc>
              <a:spcBef>
                <a:spcPts val="0"/>
              </a:spcBef>
            </a:pPr>
            <a:r>
              <a:rPr lang="en-US" sz="2400" b="1" dirty="0"/>
              <a:t>Background check narrative</a:t>
            </a:r>
          </a:p>
        </p:txBody>
      </p:sp>
    </p:spTree>
    <p:custDataLst>
      <p:tags r:id="rId1"/>
    </p:custDataLst>
    <p:extLst>
      <p:ext uri="{BB962C8B-B14F-4D97-AF65-F5344CB8AC3E}">
        <p14:creationId xmlns:p14="http://schemas.microsoft.com/office/powerpoint/2010/main" val="24642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025" y="2964922"/>
            <a:ext cx="2552975" cy="2286000"/>
          </a:xfrm>
        </p:spPr>
        <p:txBody>
          <a:bodyPr>
            <a:normAutofit/>
          </a:bodyPr>
          <a:lstStyle/>
          <a:p>
            <a:pPr algn="ctr"/>
            <a:r>
              <a:rPr lang="en-US" sz="5400" dirty="0"/>
              <a:t>FSFN Tutorial</a:t>
            </a:r>
          </a:p>
        </p:txBody>
      </p:sp>
      <p:pic>
        <p:nvPicPr>
          <p:cNvPr id="6" name="Picture 5"/>
          <p:cNvPicPr>
            <a:picLocks noChangeAspect="1"/>
          </p:cNvPicPr>
          <p:nvPr/>
        </p:nvPicPr>
        <p:blipFill>
          <a:blip r:embed="rId3"/>
          <a:stretch>
            <a:fillRect/>
          </a:stretch>
        </p:blipFill>
        <p:spPr>
          <a:xfrm>
            <a:off x="9848712" y="1416662"/>
            <a:ext cx="2133600" cy="2133600"/>
          </a:xfrm>
          <a:prstGeom prst="rect">
            <a:avLst/>
          </a:prstGeom>
        </p:spPr>
      </p:pic>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3.66</a:t>
            </a:r>
          </a:p>
        </p:txBody>
      </p:sp>
      <p:pic>
        <p:nvPicPr>
          <p:cNvPr id="8" name="Picture 7"/>
          <p:cNvPicPr/>
          <p:nvPr/>
        </p:nvPicPr>
        <p:blipFill>
          <a:blip r:embed="rId4"/>
          <a:stretch>
            <a:fillRect/>
          </a:stretch>
        </p:blipFill>
        <p:spPr>
          <a:xfrm>
            <a:off x="614114" y="1096828"/>
            <a:ext cx="8727107" cy="4556018"/>
          </a:xfrm>
          <a:prstGeom prst="rect">
            <a:avLst/>
          </a:prstGeom>
          <a:noFill/>
          <a:ln w="12700">
            <a:solidFill>
              <a:schemeClr val="tx1">
                <a:lumMod val="50000"/>
              </a:schemeClr>
            </a:solidFill>
          </a:ln>
        </p:spPr>
      </p:pic>
      <p:sp>
        <p:nvSpPr>
          <p:cNvPr id="9" name="Oval 8"/>
          <p:cNvSpPr/>
          <p:nvPr/>
        </p:nvSpPr>
        <p:spPr>
          <a:xfrm>
            <a:off x="7090418" y="3142695"/>
            <a:ext cx="659787" cy="329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3034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4400" b="1" dirty="0"/>
              <a:t>Addendum - Not Adoption </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3.67</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967985" y="1489238"/>
            <a:ext cx="5260484" cy="4712057"/>
          </a:xfrm>
        </p:spPr>
        <p:txBody>
          <a:bodyPr>
            <a:noAutofit/>
          </a:bodyPr>
          <a:lstStyle/>
          <a:p>
            <a:pPr marL="0" indent="0" algn="ctr">
              <a:buNone/>
            </a:pPr>
            <a:r>
              <a:rPr lang="en-US" sz="2400" b="1" dirty="0"/>
              <a:t>Addendum addresses all changes that have occurred in the home within the past year. </a:t>
            </a:r>
          </a:p>
          <a:p>
            <a:pPr marL="45720" indent="0">
              <a:buNone/>
            </a:pPr>
            <a:r>
              <a:rPr lang="en-US" sz="2400" b="1" dirty="0"/>
              <a:t>Examples include:  </a:t>
            </a:r>
          </a:p>
          <a:p>
            <a:r>
              <a:rPr lang="en-US" sz="2400" b="1" dirty="0"/>
              <a:t>Move to new home (change location)</a:t>
            </a:r>
          </a:p>
          <a:p>
            <a:r>
              <a:rPr lang="en-US" sz="2400" b="1" dirty="0"/>
              <a:t>Change in household circumstances </a:t>
            </a:r>
          </a:p>
          <a:p>
            <a:r>
              <a:rPr lang="en-US" sz="2400" b="1" dirty="0"/>
              <a:t>New household members</a:t>
            </a:r>
          </a:p>
          <a:p>
            <a:r>
              <a:rPr lang="en-US" sz="2400" b="1" dirty="0"/>
              <a:t>Annual renewal of UHS</a:t>
            </a:r>
          </a:p>
        </p:txBody>
      </p:sp>
      <p:sp>
        <p:nvSpPr>
          <p:cNvPr id="10" name="Content Placeholder 13"/>
          <p:cNvSpPr txBox="1">
            <a:spLocks/>
          </p:cNvSpPr>
          <p:nvPr/>
        </p:nvSpPr>
        <p:spPr>
          <a:xfrm>
            <a:off x="6672572" y="2179481"/>
            <a:ext cx="4715435" cy="188507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Font typeface="Arial" pitchFamily="34" charset="0"/>
              <a:buNone/>
            </a:pPr>
            <a:r>
              <a:rPr lang="en-US" sz="2400" b="1" dirty="0">
                <a:solidFill>
                  <a:srgbClr val="624D38"/>
                </a:solidFill>
              </a:rPr>
              <a:t>The home study must be provided to CLS in conjunction with any request for placement of a child with a relative/non-relative.</a:t>
            </a:r>
          </a:p>
        </p:txBody>
      </p:sp>
    </p:spTree>
    <p:custDataLst>
      <p:tags r:id="rId1"/>
    </p:custDataLst>
    <p:extLst>
      <p:ext uri="{BB962C8B-B14F-4D97-AF65-F5344CB8AC3E}">
        <p14:creationId xmlns:p14="http://schemas.microsoft.com/office/powerpoint/2010/main" val="174418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83720"/>
            <a:ext cx="12192000" cy="1583716"/>
          </a:xfrm>
        </p:spPr>
        <p:txBody>
          <a:bodyPr>
            <a:noAutofit/>
          </a:bodyPr>
          <a:lstStyle/>
          <a:p>
            <a:pPr algn="ctr"/>
            <a:r>
              <a:rPr lang="en-US" sz="5400" b="1" dirty="0"/>
              <a:t>Activity A:  Part 2 </a:t>
            </a:r>
            <a:br>
              <a:rPr lang="en-US" sz="5400" b="1" dirty="0"/>
            </a:br>
            <a:r>
              <a:rPr lang="en-US" sz="5400" b="1" dirty="0"/>
              <a:t>Jacob and Jenna Are Moving</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7"/>
            <p:cNvSpPr/>
            <p:nvPr/>
          </p:nvSpPr>
          <p:spPr>
            <a:xfrm>
              <a:off x="2501547"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Read the scenario.  </a:t>
              </a:r>
            </a:p>
          </p:txBody>
        </p:sp>
        <p:sp>
          <p:nvSpPr>
            <p:cNvPr id="9" name="Rounded Rectangle 8"/>
            <p:cNvSpPr/>
            <p:nvPr/>
          </p:nvSpPr>
          <p:spPr>
            <a:xfrm>
              <a:off x="5348920"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a:r>
                <a:rPr lang="en-US" sz="1600" b="1" dirty="0">
                  <a:solidFill>
                    <a:schemeClr val="tx1"/>
                  </a:solidFill>
                </a:rPr>
                <a:t>Create and complete Relative/Non-relative UHS in FSFN where both the Case Manager and Case Manager Supervisor recommends the UHS.</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3.68</a:t>
            </a:r>
          </a:p>
        </p:txBody>
      </p:sp>
    </p:spTree>
    <p:custDataLst>
      <p:tags r:id="rId1"/>
    </p:custDataLst>
    <p:extLst>
      <p:ext uri="{BB962C8B-B14F-4D97-AF65-F5344CB8AC3E}">
        <p14:creationId xmlns:p14="http://schemas.microsoft.com/office/powerpoint/2010/main" val="97102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873" y="2354655"/>
            <a:ext cx="4158449" cy="804959"/>
          </a:xfrm>
        </p:spPr>
        <p:txBody>
          <a:bodyPr/>
          <a:lstStyle/>
          <a:p>
            <a:r>
              <a:rPr lang="en-US" sz="5400" b="1" dirty="0"/>
              <a:t>Questions</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86467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endParaRPr lang="en-US" sz="5400" b="1" dirty="0">
              <a:solidFill>
                <a:srgbClr val="624D38">
                  <a:lumMod val="75000"/>
                </a:srgbClr>
              </a:solidFill>
            </a:endParaRPr>
          </a:p>
        </p:txBody>
      </p:sp>
      <p:pic>
        <p:nvPicPr>
          <p:cNvPr id="8" name="Picture 7"/>
          <p:cNvPicPr>
            <a:picLocks noChangeAspect="1"/>
          </p:cNvPicPr>
          <p:nvPr/>
        </p:nvPicPr>
        <p:blipFill>
          <a:blip r:embed="rId4"/>
          <a:stretch>
            <a:fillRect/>
          </a:stretch>
        </p:blipFill>
        <p:spPr>
          <a:xfrm rot="260727">
            <a:off x="4811553" y="1516504"/>
            <a:ext cx="3648126" cy="2481262"/>
          </a:xfrm>
          <a:prstGeom prst="rect">
            <a:avLst/>
          </a:prstGeom>
        </p:spPr>
      </p:pic>
    </p:spTree>
    <p:custDataLst>
      <p:tags r:id="rId1"/>
    </p:custDataLst>
    <p:extLst>
      <p:ext uri="{BB962C8B-B14F-4D97-AF65-F5344CB8AC3E}">
        <p14:creationId xmlns:p14="http://schemas.microsoft.com/office/powerpoint/2010/main" val="23177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4" y="128860"/>
            <a:ext cx="10717071" cy="1039907"/>
          </a:xfrm>
        </p:spPr>
        <p:txBody>
          <a:bodyPr>
            <a:noAutofit/>
          </a:bodyPr>
          <a:lstStyle/>
          <a:p>
            <a:pPr algn="ctr"/>
            <a:r>
              <a:rPr lang="en-US" sz="5400" b="1" dirty="0"/>
              <a:t>The UHS Interview Process,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3.7</a:t>
            </a:r>
          </a:p>
        </p:txBody>
      </p:sp>
      <p:grpSp>
        <p:nvGrpSpPr>
          <p:cNvPr id="4" name="Group 3"/>
          <p:cNvGrpSpPr/>
          <p:nvPr/>
        </p:nvGrpSpPr>
        <p:grpSpPr>
          <a:xfrm>
            <a:off x="495930" y="2177936"/>
            <a:ext cx="6442752" cy="3705284"/>
            <a:chOff x="1195177" y="1914229"/>
            <a:chExt cx="6442752" cy="3705284"/>
          </a:xfrm>
        </p:grpSpPr>
        <p:sp>
          <p:nvSpPr>
            <p:cNvPr id="2" name="Rounded Rectangle 1"/>
            <p:cNvSpPr/>
            <p:nvPr/>
          </p:nvSpPr>
          <p:spPr>
            <a:xfrm>
              <a:off x="1195177" y="1914229"/>
              <a:ext cx="3083859" cy="1649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Opening </a:t>
              </a:r>
              <a:br>
                <a:rPr lang="en-US" sz="2400" b="1" dirty="0">
                  <a:solidFill>
                    <a:schemeClr val="tx1"/>
                  </a:solidFill>
                </a:rPr>
              </a:br>
              <a:r>
                <a:rPr lang="en-US" sz="2400" b="1" dirty="0">
                  <a:solidFill>
                    <a:schemeClr val="tx1"/>
                  </a:solidFill>
                </a:rPr>
                <a:t>Phase</a:t>
              </a:r>
            </a:p>
          </p:txBody>
        </p:sp>
        <p:sp>
          <p:nvSpPr>
            <p:cNvPr id="8" name="Rounded Rectangle 7"/>
            <p:cNvSpPr/>
            <p:nvPr/>
          </p:nvSpPr>
          <p:spPr>
            <a:xfrm>
              <a:off x="4554070" y="3970007"/>
              <a:ext cx="3083859" cy="1649506"/>
            </a:xfrm>
            <a:prstGeom prst="roundRect">
              <a:avLst/>
            </a:prstGeom>
            <a:solidFill>
              <a:srgbClr val="69B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Closing </a:t>
              </a:r>
              <a:br>
                <a:rPr lang="en-US" sz="2400" b="1" dirty="0">
                  <a:solidFill>
                    <a:schemeClr val="tx1"/>
                  </a:solidFill>
                </a:rPr>
              </a:br>
              <a:r>
                <a:rPr lang="en-US" sz="2400" b="1" dirty="0">
                  <a:solidFill>
                    <a:schemeClr val="tx1"/>
                  </a:solidFill>
                </a:rPr>
                <a:t>Phase</a:t>
              </a:r>
            </a:p>
          </p:txBody>
        </p:sp>
        <p:sp>
          <p:nvSpPr>
            <p:cNvPr id="9" name="Rounded Rectangle 8"/>
            <p:cNvSpPr/>
            <p:nvPr/>
          </p:nvSpPr>
          <p:spPr>
            <a:xfrm>
              <a:off x="1195177" y="3970007"/>
              <a:ext cx="3083859" cy="1649506"/>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Information Gathering </a:t>
              </a:r>
              <a:br>
                <a:rPr lang="en-US" sz="2400" b="1" dirty="0">
                  <a:solidFill>
                    <a:schemeClr val="tx1"/>
                  </a:solidFill>
                </a:rPr>
              </a:br>
              <a:r>
                <a:rPr lang="en-US" sz="2400" b="1" dirty="0">
                  <a:solidFill>
                    <a:schemeClr val="tx1"/>
                  </a:solidFill>
                </a:rPr>
                <a:t>Phase</a:t>
              </a:r>
            </a:p>
          </p:txBody>
        </p:sp>
        <p:sp>
          <p:nvSpPr>
            <p:cNvPr id="11" name="Rounded Rectangle 10"/>
            <p:cNvSpPr/>
            <p:nvPr/>
          </p:nvSpPr>
          <p:spPr>
            <a:xfrm>
              <a:off x="4554070" y="1914229"/>
              <a:ext cx="3083859" cy="1649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Planning </a:t>
              </a:r>
              <a:br>
                <a:rPr lang="en-US" sz="2400" b="1" dirty="0">
                  <a:solidFill>
                    <a:schemeClr val="tx1"/>
                  </a:solidFill>
                </a:rPr>
              </a:br>
              <a:r>
                <a:rPr lang="en-US" sz="2400" b="1" dirty="0">
                  <a:solidFill>
                    <a:schemeClr val="tx1"/>
                  </a:solidFill>
                </a:rPr>
                <a:t>Phase</a:t>
              </a:r>
            </a:p>
          </p:txBody>
        </p:sp>
      </p:grpSp>
      <p:sp>
        <p:nvSpPr>
          <p:cNvPr id="12" name="Chevron 11"/>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23658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3.8</a:t>
            </a:r>
          </a:p>
        </p:txBody>
      </p:sp>
      <p:sp>
        <p:nvSpPr>
          <p:cNvPr id="8" name="Title 12"/>
          <p:cNvSpPr>
            <a:spLocks noGrp="1"/>
          </p:cNvSpPr>
          <p:nvPr>
            <p:ph type="title"/>
          </p:nvPr>
        </p:nvSpPr>
        <p:spPr>
          <a:xfrm>
            <a:off x="578488" y="555040"/>
            <a:ext cx="6650774" cy="1197050"/>
          </a:xfrm>
        </p:spPr>
        <p:txBody>
          <a:bodyPr>
            <a:noAutofit/>
          </a:bodyPr>
          <a:lstStyle/>
          <a:p>
            <a:pPr algn="ctr"/>
            <a:r>
              <a:rPr lang="en-US" sz="4000" b="1" dirty="0"/>
              <a:t>Demographic</a:t>
            </a:r>
            <a:br>
              <a:rPr lang="en-US" sz="4000" b="1" dirty="0"/>
            </a:br>
            <a:r>
              <a:rPr lang="en-US" sz="4000" b="1" dirty="0"/>
              <a:t> Information</a:t>
            </a:r>
          </a:p>
        </p:txBody>
      </p:sp>
    </p:spTree>
    <p:custDataLst>
      <p:tags r:id="rId1"/>
    </p:custDataLst>
    <p:extLst>
      <p:ext uri="{BB962C8B-B14F-4D97-AF65-F5344CB8AC3E}">
        <p14:creationId xmlns:p14="http://schemas.microsoft.com/office/powerpoint/2010/main" val="171604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2"/>
            <a:ext cx="10074442" cy="1065520"/>
          </a:xfrm>
        </p:spPr>
        <p:txBody>
          <a:bodyPr>
            <a:noAutofit/>
          </a:bodyPr>
          <a:lstStyle/>
          <a:p>
            <a:pPr algn="ctr"/>
            <a:r>
              <a:rPr lang="en-US" sz="5400" b="1" dirty="0"/>
              <a:t>Demographic Information</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3.9</a:t>
            </a:r>
          </a:p>
        </p:txBody>
      </p:sp>
      <p:sp>
        <p:nvSpPr>
          <p:cNvPr id="3" name="Rounded Rectangle 2"/>
          <p:cNvSpPr/>
          <p:nvPr/>
        </p:nvSpPr>
        <p:spPr>
          <a:xfrm>
            <a:off x="2603770" y="1650216"/>
            <a:ext cx="7039181" cy="286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Case Managers must gather demographic information on all household members in the potential relative/non-relative placement so that criminal and child abuse history checks can be completed. </a:t>
            </a:r>
            <a:endParaRPr lang="en-US" sz="2800" dirty="0">
              <a:solidFill>
                <a:schemeClr val="tx1"/>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56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SHEER GREEN 16X9" val="0NKozSDt"/>
  <p:tag name="ARTICULATE_DESIGN_ID_1_SHEER GREEN 16X9" val="9GJP1M55"/>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themeOverride>
</file>

<file path=docProps/app.xml><?xml version="1.0" encoding="utf-8"?>
<Properties xmlns="http://schemas.openxmlformats.org/officeDocument/2006/extended-properties" xmlns:vt="http://schemas.openxmlformats.org/officeDocument/2006/docPropsVTypes">
  <TotalTime>2021</TotalTime>
  <Words>2301</Words>
  <Application>Microsoft Office PowerPoint</Application>
  <PresentationFormat>Widescreen</PresentationFormat>
  <Paragraphs>335</Paragraphs>
  <Slides>69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69</vt:i4>
      </vt:variant>
    </vt:vector>
  </HeadingPairs>
  <TitlesOfParts>
    <vt:vector size="76" baseType="lpstr">
      <vt:lpstr>Arial</vt:lpstr>
      <vt:lpstr>Arial Black</vt:lpstr>
      <vt:lpstr>Calibri</vt:lpstr>
      <vt:lpstr>Candara</vt:lpstr>
      <vt:lpstr>Century Gothic</vt:lpstr>
      <vt:lpstr>Sheer Green 16x9</vt:lpstr>
      <vt:lpstr>1_Sheer Green 16x9</vt:lpstr>
      <vt:lpstr>Unified Home Study Training</vt:lpstr>
      <vt:lpstr>Learning Objectives</vt:lpstr>
      <vt:lpstr>Relative/Non-relative Unified Home Study</vt:lpstr>
      <vt:lpstr>Situations Requiring a Relative/Non-relative UHS</vt:lpstr>
      <vt:lpstr>Information Gathering</vt:lpstr>
      <vt:lpstr>The UHS Interview Process</vt:lpstr>
      <vt:lpstr>The UHS Interview Process, con’t.</vt:lpstr>
      <vt:lpstr>Demographic  Information</vt:lpstr>
      <vt:lpstr>Demographic Information</vt:lpstr>
      <vt:lpstr>FSFN Screens</vt:lpstr>
      <vt:lpstr>FSFN Screens</vt:lpstr>
      <vt:lpstr>FSFN Screens</vt:lpstr>
      <vt:lpstr>FSFN Screens</vt:lpstr>
      <vt:lpstr>PowerPoint Presentation</vt:lpstr>
      <vt:lpstr>Background Checks</vt:lpstr>
      <vt:lpstr>Background Checks, con’t.</vt:lpstr>
      <vt:lpstr>Analysis of  Background Checks</vt:lpstr>
      <vt:lpstr>Disqualifiers</vt:lpstr>
      <vt:lpstr>Disqualifiers, con’t.</vt:lpstr>
      <vt:lpstr>Disqualifiers, con’t.</vt:lpstr>
      <vt:lpstr>Documentation</vt:lpstr>
      <vt:lpstr>FSFN Screens</vt:lpstr>
      <vt:lpstr>FSFN Screens</vt:lpstr>
      <vt:lpstr>FSFN Screens</vt:lpstr>
      <vt:lpstr>FSFN Screens</vt:lpstr>
      <vt:lpstr>FSFN Screens</vt:lpstr>
      <vt:lpstr>FSFN Screens</vt:lpstr>
      <vt:lpstr>General Information Discussed during the Interview</vt:lpstr>
      <vt:lpstr>General Information Discussed  during the Interview, con’t.</vt:lpstr>
      <vt:lpstr>Caregiver Supports</vt:lpstr>
      <vt:lpstr>Financial Security, Resources, and Child Care Arrangements</vt:lpstr>
      <vt:lpstr>Financial Security, Resources, and Child Care Arrangements</vt:lpstr>
      <vt:lpstr>FSFN Screens</vt:lpstr>
      <vt:lpstr>FSFN Screens</vt:lpstr>
      <vt:lpstr>FSFN Screens</vt:lpstr>
      <vt:lpstr>FSFN Screens</vt:lpstr>
      <vt:lpstr>FSFN Screens</vt:lpstr>
      <vt:lpstr>Narrative Family Assessment</vt:lpstr>
      <vt:lpstr>Narrative Family Assessment</vt:lpstr>
      <vt:lpstr>Narrative Family Assessment, con’t.</vt:lpstr>
      <vt:lpstr>FSFN Screens</vt:lpstr>
      <vt:lpstr>FSFN Screens</vt:lpstr>
      <vt:lpstr>FSFN Screens</vt:lpstr>
      <vt:lpstr>FSFN Screens</vt:lpstr>
      <vt:lpstr>FSFN Screens</vt:lpstr>
      <vt:lpstr>FSFN Screens</vt:lpstr>
      <vt:lpstr>FSFN Screens</vt:lpstr>
      <vt:lpstr>FSFN Screens</vt:lpstr>
      <vt:lpstr>FSFN Screens</vt:lpstr>
      <vt:lpstr>Activity A:  Part 1  Jacob and Jenna Are Moving</vt:lpstr>
      <vt:lpstr>Finalizing the Relative/ Non-relative UHS</vt:lpstr>
      <vt:lpstr>Attachments</vt:lpstr>
      <vt:lpstr>Attachments</vt:lpstr>
      <vt:lpstr>Upload Requirements</vt:lpstr>
      <vt:lpstr>Signatures, Recommendations, and Final Approvals</vt:lpstr>
      <vt:lpstr>Signatures, Recommendations, and Final Approvals, con’t.</vt:lpstr>
      <vt:lpstr>Signatures, Recommendations, and Final Approvals, con’t.</vt:lpstr>
      <vt:lpstr>Signatures, Recommendations, and Final Approvals, con’t.</vt:lpstr>
      <vt:lpstr>Signatures, Recommendations, and Final Approvals, con’t.</vt:lpstr>
      <vt:lpstr>Final Approvals, con’t.</vt:lpstr>
      <vt:lpstr>Final Approvals, con’t.</vt:lpstr>
      <vt:lpstr>FSFN Screens</vt:lpstr>
      <vt:lpstr>Filing the UHS with Court</vt:lpstr>
      <vt:lpstr>Copy Function</vt:lpstr>
      <vt:lpstr>Copy Function</vt:lpstr>
      <vt:lpstr>FSFN Tutorial</vt:lpstr>
      <vt:lpstr>Addendum - Not Adoption </vt:lpstr>
      <vt:lpstr>Activity A:  Part 2  Jacob and Jenna Are Moving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Home Study - Relative and Non-Relative Unified Home Study PowerPoint (April 2018)</dc:title>
  <dc:creator>Brock, Amber</dc:creator>
  <cp:lastModifiedBy>VanDyke, Misty N</cp:lastModifiedBy>
  <cp:revision>133</cp:revision>
  <cp:lastPrinted>2018-04-24T17:26:09Z</cp:lastPrinted>
  <dcterms:created xsi:type="dcterms:W3CDTF">2018-03-31T17:15:41Z</dcterms:created>
  <dcterms:modified xsi:type="dcterms:W3CDTF">2025-05-13T13:11:05Z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6CE4AF73-6034-404B-BBF4-7A78FB3E7909</vt:lpwstr>
  </property>
  <property fmtid="{D5CDD505-2E9C-101B-9397-08002B2CF9AE}" pid="3" name="ArticulatePath">
    <vt:lpwstr>Presentation1</vt:lpwstr>
  </property>
</Properties>
</file>